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  <p:sldMasterId id="214748367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y="5143500" cx="9144000"/>
  <p:notesSz cx="6858000" cy="9144000"/>
  <p:embeddedFontLst>
    <p:embeddedFont>
      <p:font typeface="Helvetica Neue"/>
      <p:regular r:id="rId28"/>
      <p:bold r:id="rId29"/>
      <p:italic r:id="rId30"/>
      <p:boldItalic r:id="rId31"/>
    </p:embeddedFont>
    <p:embeddedFont>
      <p:font typeface="Arial Black"/>
      <p:regular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HelveticaNeue-regular.fntdata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HelveticaNeue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HelveticaNeue-boldItalic.fntdata"/><Relationship Id="rId30" Type="http://schemas.openxmlformats.org/officeDocument/2006/relationships/font" Target="fonts/HelveticaNeue-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32" Type="http://schemas.openxmlformats.org/officeDocument/2006/relationships/font" Target="fonts/ArialBlack-regular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com/language-rules/parallelism/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com/language-rules/parallelism/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b4d99282e_1_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gbb4d99282e_1_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bb5cf85b54_0_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D405F"/>
              </a:buClr>
              <a:buSzPts val="1200"/>
              <a:buAutoNum type="arabicPeriod"/>
            </a:pPr>
            <a:r>
              <a:rPr lang="lv" sz="1200">
                <a:solidFill>
                  <a:srgbClr val="0D405F"/>
                </a:solidFill>
                <a:highlight>
                  <a:schemeClr val="lt1"/>
                </a:highlight>
              </a:rPr>
              <a:t>Coordinating conjunctions can join two nouns, verbs, adjectives, or other types of word.</a:t>
            </a:r>
            <a:endParaRPr sz="1200">
              <a:solidFill>
                <a:srgbClr val="0D405F"/>
              </a:solidFill>
              <a:highlight>
                <a:schemeClr val="lt1"/>
              </a:highlight>
            </a:endParaRPr>
          </a:p>
          <a:p>
            <a:pPr indent="-30480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D405F"/>
              </a:buClr>
              <a:buSzPts val="1200"/>
              <a:buAutoNum type="arabicPeriod"/>
            </a:pPr>
            <a:r>
              <a:rPr lang="lv" sz="1200">
                <a:solidFill>
                  <a:srgbClr val="0D405F"/>
                </a:solidFill>
                <a:highlight>
                  <a:schemeClr val="lt1"/>
                </a:highlight>
              </a:rPr>
              <a:t>A clause is a group of words that contains at least a subject and a verb. An independent clause can stand on its own as a full sentence, expressing a complete thought. </a:t>
            </a:r>
            <a:endParaRPr sz="1200">
              <a:solidFill>
                <a:srgbClr val="0D405F"/>
              </a:solidFill>
              <a:highlight>
                <a:schemeClr val="lt1"/>
              </a:highlight>
            </a:endParaRPr>
          </a:p>
          <a:p>
            <a:pPr indent="-30480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D405F"/>
              </a:buClr>
              <a:buSzPts val="1200"/>
              <a:buAutoNum type="arabicPeriod"/>
            </a:pPr>
            <a:r>
              <a:rPr lang="lv" sz="1200">
                <a:solidFill>
                  <a:srgbClr val="0D405F"/>
                </a:solidFill>
                <a:highlight>
                  <a:schemeClr val="lt1"/>
                </a:highlight>
              </a:rPr>
              <a:t>They can also join different types of phrases.</a:t>
            </a:r>
            <a:endParaRPr sz="1200">
              <a:solidFill>
                <a:srgbClr val="0D405F"/>
              </a:solidFill>
              <a:highlight>
                <a:schemeClr val="lt1"/>
              </a:highlight>
            </a:endParaRPr>
          </a:p>
          <a:p>
            <a:pPr indent="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D405F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gbb5cf85b54_0_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bb5cf85b54_0_1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D405F"/>
              </a:solidFill>
              <a:highlight>
                <a:srgbClr val="FFFFFF"/>
              </a:highlight>
            </a:endParaRPr>
          </a:p>
        </p:txBody>
      </p:sp>
      <p:sp>
        <p:nvSpPr>
          <p:cNvPr id="196" name="Google Shape;196;gbb5cf85b54_0_1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bb5cf85b54_0_1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D405F"/>
              </a:buClr>
              <a:buSzPts val="1200"/>
              <a:buAutoNum type="arabicPeriod"/>
            </a:pPr>
            <a:r>
              <a:rPr lang="lv" sz="1200">
                <a:solidFill>
                  <a:srgbClr val="0D405F"/>
                </a:solidFill>
                <a:highlight>
                  <a:srgbClr val="FFFFFF"/>
                </a:highlight>
              </a:rPr>
              <a:t>A clause is a group of words that contains at least a subject and a verb. An independent clause can stand on its own as a full sentence, expressing a complete thought. </a:t>
            </a:r>
            <a:endParaRPr sz="1200">
              <a:solidFill>
                <a:srgbClr val="0D405F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D405F"/>
              </a:buClr>
              <a:buSzPts val="1200"/>
              <a:buAutoNum type="arabicPeriod"/>
            </a:pPr>
            <a:r>
              <a:rPr lang="lv" sz="1200">
                <a:solidFill>
                  <a:srgbClr val="0D405F"/>
                </a:solidFill>
                <a:highlight>
                  <a:srgbClr val="FFFFFF"/>
                </a:highlight>
              </a:rPr>
              <a:t>That Rowing really knew gow to join together independent clauses, doesnt she?</a:t>
            </a:r>
            <a:endParaRPr sz="1200">
              <a:solidFill>
                <a:srgbClr val="0D405F"/>
              </a:solidFill>
              <a:highlight>
                <a:srgbClr val="FFFFFF"/>
              </a:highlight>
            </a:endParaRPr>
          </a:p>
        </p:txBody>
      </p:sp>
      <p:sp>
        <p:nvSpPr>
          <p:cNvPr id="204" name="Google Shape;204;gbb5cf85b54_0_1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d010aaf1de_0_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v"/>
              <a:t>They all have their own way of connecting the sentences</a:t>
            </a:r>
            <a:endParaRPr/>
          </a:p>
        </p:txBody>
      </p:sp>
      <p:sp>
        <p:nvSpPr>
          <p:cNvPr id="212" name="Google Shape;212;gd010aaf1de_0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bb5cf85b54_0_17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lv" sz="1200">
                <a:solidFill>
                  <a:srgbClr val="0D405F"/>
                </a:solidFill>
                <a:highlight>
                  <a:srgbClr val="FFFFFF"/>
                </a:highlight>
              </a:rPr>
              <a:t>This type of conjunction always Correlative conjunctions must use </a:t>
            </a:r>
            <a:r>
              <a:rPr lang="lv" sz="1200">
                <a:solidFill>
                  <a:srgbClr val="1F80E8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parallel structure</a:t>
            </a:r>
            <a:r>
              <a:rPr lang="lv" sz="1200">
                <a:solidFill>
                  <a:srgbClr val="0D405F"/>
                </a:solidFill>
                <a:highlight>
                  <a:srgbClr val="FFFFFF"/>
                </a:highlight>
              </a:rPr>
              <a:t>, which means the two elements should take the same grammatical form.comes in a pair and is used to join grammatically equal elements in a sentence.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gbb5cf85b54_0_1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bb5cf85b54_0_19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v" sz="1200">
                <a:solidFill>
                  <a:srgbClr val="0D405F"/>
                </a:solidFill>
                <a:highlight>
                  <a:srgbClr val="FFFFFF"/>
                </a:highlight>
              </a:rPr>
              <a:t>This type of conjunction always Correlative conjunctions must use </a:t>
            </a:r>
            <a:r>
              <a:rPr lang="lv" sz="1200">
                <a:solidFill>
                  <a:srgbClr val="1F80E8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parallel structure</a:t>
            </a:r>
            <a:r>
              <a:rPr lang="lv" sz="1200">
                <a:solidFill>
                  <a:srgbClr val="0D405F"/>
                </a:solidFill>
                <a:highlight>
                  <a:srgbClr val="FFFFFF"/>
                </a:highlight>
              </a:rPr>
              <a:t>, which means the two elements should take the same grammatical form.comes in a pair and is used to join grammatically equal elements in a sentence.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gbb5cf85b54_0_19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bb5cf85b54_0_2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v"/>
              <a:t>UZDEVUMS. Datu kamera. Ir četras kastītes ar uzrakstiem. sagrupējam šos vārdus</a:t>
            </a:r>
            <a:endParaRPr/>
          </a:p>
          <a:p>
            <a:pPr indent="-29845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lv"/>
              <a:t>So, therefore, because - and </a:t>
            </a:r>
            <a:endParaRPr/>
          </a:p>
          <a:p>
            <a:pPr indent="-29845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lv"/>
              <a:t>Nevertheless, although, but</a:t>
            </a:r>
            <a:endParaRPr/>
          </a:p>
          <a:p>
            <a:pPr indent="-29845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lv"/>
              <a:t>However, whereas, on the other hand (as, as; not as, as), or, instead of</a:t>
            </a:r>
            <a:endParaRPr/>
          </a:p>
          <a:p>
            <a:pPr indent="-29845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lv"/>
              <a:t>Moreover, in addition, as well as</a:t>
            </a:r>
            <a:endParaRPr/>
          </a:p>
        </p:txBody>
      </p:sp>
      <p:sp>
        <p:nvSpPr>
          <p:cNvPr id="239" name="Google Shape;239;gbb5cf85b54_0_2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d010aaf1d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d010aaf1d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Video, kur cilvēks ierunā svarīgu tēmu par iedzimtību (bioloģija)/</a:t>
            </a:r>
            <a:r>
              <a:rPr b="1" lang="lv" sz="1000">
                <a:solidFill>
                  <a:schemeClr val="dk1"/>
                </a:solidFill>
                <a:highlight>
                  <a:srgbClr val="FFFFFF"/>
                </a:highlight>
              </a:rPr>
              <a:t>Zīmola koncepcijas izveide (dizains un tehnoloģijas), Cilvēkkapitāls un ilgtspēja (sociālās zinātnes)</a:t>
            </a:r>
            <a:endParaRPr b="1"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lv" sz="1000">
                <a:solidFill>
                  <a:schemeClr val="dk1"/>
                </a:solidFill>
                <a:highlight>
                  <a:srgbClr val="FFFFFF"/>
                </a:highlight>
              </a:rPr>
              <a:t>tekstā iesaistīt passive voice un visus linkerus, kas tika iepriekš minēti + uzdevums, kur skolēni var atzīmēt, kuri no vārdiem tika dzirdēti.</a:t>
            </a:r>
            <a:endParaRPr b="1"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d010aaf1d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d010aaf1d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d010aaf1de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d010aaf1de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v">
                <a:solidFill>
                  <a:schemeClr val="dk1"/>
                </a:solidFill>
              </a:rPr>
              <a:t>šeit iepriekšējā slaida piemēru izraksīt vēl trijos laikos un aizināt skolēnus un padomājot kopā pierakstīt formulu.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v">
                <a:solidFill>
                  <a:schemeClr val="dk1"/>
                </a:solidFill>
              </a:rPr>
              <a:t>Piemēram, Present Simple: Object + to be + V3 + by...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b3e23e5d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b3e23e5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SHOW THE DIFFERENCE BETWEEN DEPENDENT AND INDEPENDENT CLAUSES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d010aaf1de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d010aaf1de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b3e23e5d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bb3e23e5d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b5cf85b54_0_18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v"/>
              <a:t>They all have their own way of connecting the sentences</a:t>
            </a:r>
            <a:endParaRPr/>
          </a:p>
        </p:txBody>
      </p:sp>
      <p:sp>
        <p:nvSpPr>
          <p:cNvPr id="138" name="Google Shape;138;gbb5cf85b54_0_1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d010aaf1de_0_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v"/>
              <a:t>They all have their own way of connecting the sentences</a:t>
            </a:r>
            <a:endParaRPr/>
          </a:p>
        </p:txBody>
      </p:sp>
      <p:sp>
        <p:nvSpPr>
          <p:cNvPr id="146" name="Google Shape;146;gd010aaf1de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b5cf85b54_0_1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v"/>
              <a:t>They are called subordinate conjunctions because they joi subordiate clauses or “dependent” to an independent one</a:t>
            </a:r>
            <a:endParaRPr/>
          </a:p>
        </p:txBody>
      </p:sp>
      <p:sp>
        <p:nvSpPr>
          <p:cNvPr id="154" name="Google Shape;154;gbb5cf85b54_0_1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bb5cf85b54_0_2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v"/>
              <a:t>Notice that subordinate conjunction can appear ether between the clauses or at the start of it.</a:t>
            </a:r>
            <a:endParaRPr/>
          </a:p>
        </p:txBody>
      </p:sp>
      <p:sp>
        <p:nvSpPr>
          <p:cNvPr id="163" name="Google Shape;163;gbb5cf85b54_0_2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bb3e23e5dc_0_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v"/>
              <a:t>Notice that subordinate conjunction can appear ether between the clauses or at the start of it.</a:t>
            </a:r>
            <a:endParaRPr/>
          </a:p>
        </p:txBody>
      </p:sp>
      <p:sp>
        <p:nvSpPr>
          <p:cNvPr id="171" name="Google Shape;171;gbb3e23e5dc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d010aaf1de_0_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v"/>
              <a:t>They all have their own way of connecting the sentences</a:t>
            </a:r>
            <a:endParaRPr/>
          </a:p>
        </p:txBody>
      </p:sp>
      <p:sp>
        <p:nvSpPr>
          <p:cNvPr id="179" name="Google Shape;179;gd010aaf1de_0_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uls_fons">
  <p:cSld name="Tituls_fon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394" y="0"/>
            <a:ext cx="9186600" cy="3901500"/>
          </a:xfrm>
          <a:prstGeom prst="rect">
            <a:avLst/>
          </a:prstGeom>
          <a:solidFill>
            <a:srgbClr val="6EC8BB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"/>
              <a:buNone/>
            </a:pPr>
            <a:r>
              <a:t/>
            </a:r>
            <a:endParaRPr b="0" i="0" sz="3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3"/>
          <p:cNvSpPr/>
          <p:nvPr/>
        </p:nvSpPr>
        <p:spPr>
          <a:xfrm>
            <a:off x="0" y="864000"/>
            <a:ext cx="1295400" cy="60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"/>
              <a:buNone/>
            </a:pPr>
            <a:r>
              <a:t/>
            </a:r>
            <a:endParaRPr b="0" i="0" sz="3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" id="53" name="Google Shape;5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04388" y="4230646"/>
            <a:ext cx="2735223" cy="6318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534" y="1071356"/>
            <a:ext cx="906313" cy="177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uls_fons">
  <p:cSld name="Tituls_fon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/>
          <p:nvPr/>
        </p:nvSpPr>
        <p:spPr>
          <a:xfrm>
            <a:off x="394" y="0"/>
            <a:ext cx="9186600" cy="3901500"/>
          </a:xfrm>
          <a:prstGeom prst="rect">
            <a:avLst/>
          </a:prstGeom>
          <a:solidFill>
            <a:srgbClr val="F15A5D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"/>
              <a:buNone/>
            </a:pPr>
            <a:r>
              <a:t/>
            </a:r>
            <a:endParaRPr b="0" i="0" sz="3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5"/>
          <p:cNvSpPr/>
          <p:nvPr/>
        </p:nvSpPr>
        <p:spPr>
          <a:xfrm>
            <a:off x="0" y="864000"/>
            <a:ext cx="1295400" cy="60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"/>
              <a:buNone/>
            </a:pPr>
            <a:r>
              <a:t/>
            </a:r>
            <a:endParaRPr b="0" i="0" sz="3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" id="66" name="Google Shape;6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04388" y="4230646"/>
            <a:ext cx="2735223" cy="6318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67" name="Google Shape;6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534" y="1071356"/>
            <a:ext cx="906313" cy="177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rem ipsum" type="tx">
  <p:cSld name="TITLE_AND_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ļš_fons, logo">
  <p:cSld name="zaļš_fons, logo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59B8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" name="Google Shape;72;p18"/>
          <p:cNvSpPr/>
          <p:nvPr/>
        </p:nvSpPr>
        <p:spPr>
          <a:xfrm>
            <a:off x="-1113750" y="4029750"/>
            <a:ext cx="2227500" cy="2227500"/>
          </a:xfrm>
          <a:prstGeom prst="ellipse">
            <a:avLst/>
          </a:prstGeom>
          <a:solidFill>
            <a:srgbClr val="6EC8BB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" name="Google Shape;73;p18"/>
          <p:cNvSpPr/>
          <p:nvPr/>
        </p:nvSpPr>
        <p:spPr>
          <a:xfrm>
            <a:off x="7637461" y="-1506539"/>
            <a:ext cx="3013200" cy="3013200"/>
          </a:xfrm>
          <a:prstGeom prst="ellipse">
            <a:avLst/>
          </a:prstGeom>
          <a:solidFill>
            <a:srgbClr val="6EC8BB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4" name="Google Shape;7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1284" y="432000"/>
            <a:ext cx="904876" cy="176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rkans labā malā">
  <p:cSld name="sarkans labā malā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/>
          <p:nvPr/>
        </p:nvSpPr>
        <p:spPr>
          <a:xfrm>
            <a:off x="4816800" y="0"/>
            <a:ext cx="4327200" cy="5143500"/>
          </a:xfrm>
          <a:prstGeom prst="rect">
            <a:avLst/>
          </a:prstGeom>
          <a:solidFill>
            <a:srgbClr val="F15A5D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ils labā malā">
  <p:cSld name="zils labā malā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/>
          <p:nvPr/>
        </p:nvSpPr>
        <p:spPr>
          <a:xfrm>
            <a:off x="4605750" y="0"/>
            <a:ext cx="4538400" cy="5143500"/>
          </a:xfrm>
          <a:prstGeom prst="rect">
            <a:avLst/>
          </a:prstGeom>
          <a:solidFill>
            <a:srgbClr val="1394D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0" name="Google Shape;8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1284" y="432000"/>
            <a:ext cx="904876" cy="176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ils fons, logo">
  <p:cSld name="zils fons, logo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" name="Google Shape;83;p22"/>
          <p:cNvSpPr/>
          <p:nvPr/>
        </p:nvSpPr>
        <p:spPr>
          <a:xfrm>
            <a:off x="-1113750" y="4029750"/>
            <a:ext cx="2227500" cy="2227500"/>
          </a:xfrm>
          <a:prstGeom prst="ellipse">
            <a:avLst/>
          </a:prstGeom>
          <a:solidFill>
            <a:srgbClr val="6EC8BB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" name="Google Shape;84;p22"/>
          <p:cNvSpPr/>
          <p:nvPr/>
        </p:nvSpPr>
        <p:spPr>
          <a:xfrm>
            <a:off x="7637461" y="-1506539"/>
            <a:ext cx="3013200" cy="3013200"/>
          </a:xfrm>
          <a:prstGeom prst="ellipse">
            <a:avLst/>
          </a:prstGeom>
          <a:solidFill>
            <a:srgbClr val="6EC8BB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5" name="Google Shape;8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1284" y="432000"/>
            <a:ext cx="904876" cy="176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rkans fons, logo">
  <p:cSld name="sarkans fons, logo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5A5D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-1113750" y="4029750"/>
            <a:ext cx="2227500" cy="2227500"/>
          </a:xfrm>
          <a:prstGeom prst="ellipse">
            <a:avLst/>
          </a:prstGeom>
          <a:solidFill>
            <a:srgbClr val="BA2028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7637461" y="-1506539"/>
            <a:ext cx="3013200" cy="3013200"/>
          </a:xfrm>
          <a:prstGeom prst="ellipse">
            <a:avLst/>
          </a:prstGeom>
          <a:solidFill>
            <a:srgbClr val="BA2028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0" name="Google Shape;9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1284" y="432000"/>
            <a:ext cx="904876" cy="176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lts fons, logo">
  <p:cSld name="Balts fons, logo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/>
          <p:nvPr/>
        </p:nvSpPr>
        <p:spPr>
          <a:xfrm>
            <a:off x="-1113750" y="4029750"/>
            <a:ext cx="2227500" cy="2227500"/>
          </a:xfrm>
          <a:prstGeom prst="ellipse">
            <a:avLst/>
          </a:prstGeom>
          <a:solidFill>
            <a:srgbClr val="F15A5D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" name="Google Shape;93;p24"/>
          <p:cNvSpPr/>
          <p:nvPr/>
        </p:nvSpPr>
        <p:spPr>
          <a:xfrm>
            <a:off x="7637461" y="-1506539"/>
            <a:ext cx="3013200" cy="3013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4" name="Google Shape;9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1200" y="432000"/>
            <a:ext cx="904876" cy="176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1200" y="432000"/>
            <a:ext cx="904876" cy="176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/>
          <p:nvPr/>
        </p:nvSpPr>
        <p:spPr>
          <a:xfrm>
            <a:off x="0" y="0"/>
            <a:ext cx="4572600" cy="5143500"/>
          </a:xfrm>
          <a:prstGeom prst="rect">
            <a:avLst/>
          </a:prstGeom>
          <a:solidFill>
            <a:srgbClr val="059B8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" name="Google Shape;99;p26"/>
          <p:cNvSpPr/>
          <p:nvPr/>
        </p:nvSpPr>
        <p:spPr>
          <a:xfrm>
            <a:off x="4572000" y="0"/>
            <a:ext cx="4572600" cy="5143500"/>
          </a:xfrm>
          <a:prstGeom prst="rect">
            <a:avLst/>
          </a:prstGeom>
          <a:solidFill>
            <a:srgbClr val="F15A5D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ustom Layout">
  <p:cSld name="11_Custom Layou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/>
          <p:nvPr/>
        </p:nvSpPr>
        <p:spPr>
          <a:xfrm>
            <a:off x="0" y="0"/>
            <a:ext cx="9144000" cy="3901500"/>
          </a:xfrm>
          <a:prstGeom prst="rect">
            <a:avLst/>
          </a:prstGeom>
          <a:solidFill>
            <a:srgbClr val="6EC8BB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2" name="Google Shape;10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7763" y="2834878"/>
            <a:ext cx="933450" cy="86677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7"/>
          <p:cNvSpPr txBox="1"/>
          <p:nvPr/>
        </p:nvSpPr>
        <p:spPr>
          <a:xfrm>
            <a:off x="1386360" y="2634338"/>
            <a:ext cx="456300" cy="1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0" i="0" lang="lv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Piedāvā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7"/>
          <p:cNvSpPr txBox="1"/>
          <p:nvPr/>
        </p:nvSpPr>
        <p:spPr>
          <a:xfrm>
            <a:off x="4391986" y="2634338"/>
            <a:ext cx="352800" cy="1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0" i="0" lang="lv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Īsteno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7"/>
          <p:cNvSpPr txBox="1"/>
          <p:nvPr/>
        </p:nvSpPr>
        <p:spPr>
          <a:xfrm>
            <a:off x="6970213" y="2634338"/>
            <a:ext cx="648000" cy="1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0" i="0" lang="lv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Seko mums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1938" y="3106341"/>
            <a:ext cx="1000124" cy="32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2240" y="3084807"/>
            <a:ext cx="1243014" cy="242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ustom Layout">
  <p:cSld name="12_Custom Layou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8"/>
          <p:cNvSpPr/>
          <p:nvPr/>
        </p:nvSpPr>
        <p:spPr>
          <a:xfrm>
            <a:off x="1921950" y="2235600"/>
            <a:ext cx="818100" cy="818100"/>
          </a:xfrm>
          <a:prstGeom prst="ellipse">
            <a:avLst/>
          </a:prstGeom>
          <a:solidFill>
            <a:srgbClr val="F15A5D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0" name="Google Shape;110;p28"/>
          <p:cNvSpPr/>
          <p:nvPr/>
        </p:nvSpPr>
        <p:spPr>
          <a:xfrm>
            <a:off x="3042450" y="2235600"/>
            <a:ext cx="818100" cy="818100"/>
          </a:xfrm>
          <a:prstGeom prst="ellipse">
            <a:avLst/>
          </a:prstGeom>
          <a:solidFill>
            <a:srgbClr val="BA2028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" name="Google Shape;111;p28"/>
          <p:cNvSpPr/>
          <p:nvPr/>
        </p:nvSpPr>
        <p:spPr>
          <a:xfrm>
            <a:off x="4162950" y="2235600"/>
            <a:ext cx="818100" cy="818100"/>
          </a:xfrm>
          <a:prstGeom prst="ellipse">
            <a:avLst/>
          </a:prstGeom>
          <a:solidFill>
            <a:srgbClr val="059B8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2" name="Google Shape;112;p28"/>
          <p:cNvSpPr/>
          <p:nvPr/>
        </p:nvSpPr>
        <p:spPr>
          <a:xfrm>
            <a:off x="5283450" y="2235600"/>
            <a:ext cx="818100" cy="818100"/>
          </a:xfrm>
          <a:prstGeom prst="ellipse">
            <a:avLst/>
          </a:prstGeom>
          <a:solidFill>
            <a:srgbClr val="531D56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" name="Google Shape;113;p28"/>
          <p:cNvSpPr/>
          <p:nvPr/>
        </p:nvSpPr>
        <p:spPr>
          <a:xfrm>
            <a:off x="6403950" y="2235600"/>
            <a:ext cx="818100" cy="818100"/>
          </a:xfrm>
          <a:prstGeom prst="ellipse">
            <a:avLst/>
          </a:prstGeom>
          <a:solidFill>
            <a:srgbClr val="1394D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394" y="0"/>
            <a:ext cx="9186600" cy="3901500"/>
          </a:xfrm>
          <a:prstGeom prst="rect">
            <a:avLst/>
          </a:prstGeom>
          <a:solidFill>
            <a:srgbClr val="F15A5D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"/>
              <a:buNone/>
            </a:pPr>
            <a:r>
              <a:t/>
            </a:r>
            <a:endParaRPr b="0" i="0" sz="3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4"/>
          <p:cNvSpPr/>
          <p:nvPr/>
        </p:nvSpPr>
        <p:spPr>
          <a:xfrm>
            <a:off x="0" y="864000"/>
            <a:ext cx="1295400" cy="60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"/>
              <a:buNone/>
            </a:pPr>
            <a:r>
              <a:t/>
            </a:r>
            <a:endParaRPr b="0" i="0" sz="3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" id="58" name="Google Shape;58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199500" y="4230646"/>
            <a:ext cx="2735223" cy="6318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59" name="Google Shape;59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4534" y="1071356"/>
            <a:ext cx="906313" cy="17708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>
            <p:ph type="title"/>
          </p:nvPr>
        </p:nvSpPr>
        <p:spPr>
          <a:xfrm>
            <a:off x="1620000" y="864000"/>
            <a:ext cx="67500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 Black"/>
              <a:buNone/>
              <a:defRPr b="0" i="0" sz="27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1620000" y="2169450"/>
            <a:ext cx="675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7940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30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730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730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730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4"/>
          <p:cNvSpPr txBox="1"/>
          <p:nvPr/>
        </p:nvSpPr>
        <p:spPr>
          <a:xfrm>
            <a:off x="1620000" y="2504250"/>
            <a:ext cx="6750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0" i="1" lang="lv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</a:t>
            </a:r>
            <a:br>
              <a:rPr b="0" i="1" lang="lv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lv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sit amet consedetuer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gif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/>
          <p:nvPr/>
        </p:nvSpPr>
        <p:spPr>
          <a:xfrm>
            <a:off x="1620000" y="821138"/>
            <a:ext cx="67500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 Black"/>
              <a:buNone/>
            </a:pPr>
            <a:r>
              <a:rPr lang="lv" sz="5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Conjunctions</a:t>
            </a:r>
            <a:endParaRPr sz="50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 Black"/>
              <a:buNone/>
            </a:pPr>
            <a:r>
              <a:t/>
            </a:r>
            <a:endParaRPr b="0" i="0" sz="2400" cap="none" strike="noStrike">
              <a:solidFill>
                <a:schemeClr val="accent4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9" name="Google Shape;119;p29"/>
          <p:cNvSpPr txBox="1"/>
          <p:nvPr/>
        </p:nvSpPr>
        <p:spPr>
          <a:xfrm>
            <a:off x="1728775" y="2354150"/>
            <a:ext cx="675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27000" lvl="1" marL="254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lv" sz="2000">
                <a:solidFill>
                  <a:schemeClr val="lt1"/>
                </a:solidFill>
              </a:rPr>
              <a:t>Anna</a:t>
            </a:r>
            <a:endParaRPr b="1" sz="2000">
              <a:solidFill>
                <a:schemeClr val="dk1"/>
              </a:solidFill>
            </a:endParaRPr>
          </a:p>
          <a:p>
            <a:pPr indent="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8"/>
          <p:cNvSpPr txBox="1"/>
          <p:nvPr/>
        </p:nvSpPr>
        <p:spPr>
          <a:xfrm>
            <a:off x="704700" y="1526550"/>
            <a:ext cx="3545100" cy="27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-36830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14042"/>
              </a:buClr>
              <a:buSzPts val="2200"/>
              <a:buChar char="➔"/>
            </a:pPr>
            <a:r>
              <a:rPr b="1" lang="lv" sz="2200">
                <a:solidFill>
                  <a:srgbClr val="414042"/>
                </a:solidFill>
              </a:rPr>
              <a:t>Grammatically equal</a:t>
            </a:r>
            <a:endParaRPr b="1" sz="2200">
              <a:solidFill>
                <a:srgbClr val="414042"/>
              </a:solidFill>
            </a:endParaRPr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200"/>
              <a:buChar char="◆"/>
            </a:pPr>
            <a:r>
              <a:rPr lang="lv" sz="2200">
                <a:solidFill>
                  <a:srgbClr val="414042"/>
                </a:solidFill>
              </a:rPr>
              <a:t>two words</a:t>
            </a:r>
            <a:endParaRPr sz="2200">
              <a:solidFill>
                <a:srgbClr val="414042"/>
              </a:solidFill>
            </a:endParaRPr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200"/>
              <a:buChar char="◆"/>
            </a:pPr>
            <a:r>
              <a:rPr lang="lv" sz="2200">
                <a:solidFill>
                  <a:srgbClr val="414042"/>
                </a:solidFill>
              </a:rPr>
              <a:t>two phrases</a:t>
            </a:r>
            <a:endParaRPr sz="2200">
              <a:solidFill>
                <a:srgbClr val="414042"/>
              </a:solidFill>
            </a:endParaRPr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200"/>
              <a:buChar char="◆"/>
            </a:pPr>
            <a:r>
              <a:rPr lang="lv" sz="2200">
                <a:solidFill>
                  <a:srgbClr val="414042"/>
                </a:solidFill>
              </a:rPr>
              <a:t>two independent clauses</a:t>
            </a:r>
            <a:endParaRPr i="0" sz="2200" u="none" cap="none" strike="noStrike">
              <a:solidFill>
                <a:srgbClr val="414042"/>
              </a:solidFill>
            </a:endParaRPr>
          </a:p>
        </p:txBody>
      </p:sp>
      <p:grpSp>
        <p:nvGrpSpPr>
          <p:cNvPr id="190" name="Google Shape;190;p38"/>
          <p:cNvGrpSpPr/>
          <p:nvPr/>
        </p:nvGrpSpPr>
        <p:grpSpPr>
          <a:xfrm>
            <a:off x="536200" y="730556"/>
            <a:ext cx="6859125" cy="246794"/>
            <a:chOff x="1018800" y="1156882"/>
            <a:chExt cx="18291000" cy="658118"/>
          </a:xfrm>
        </p:grpSpPr>
        <p:sp>
          <p:nvSpPr>
            <p:cNvPr id="191" name="Google Shape;191;p38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F15A5D"/>
            </a:solidFill>
            <a:ln>
              <a:noFill/>
            </a:ln>
          </p:spPr>
          <p:txBody>
            <a:bodyPr anchorCtr="0" anchor="ctr" bIns="19050" lIns="1890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2" name="Google Shape;192;p38"/>
            <p:cNvSpPr txBox="1"/>
            <p:nvPr/>
          </p:nvSpPr>
          <p:spPr>
            <a:xfrm>
              <a:off x="1476000" y="1224000"/>
              <a:ext cx="178338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b="1" lang="lv" sz="3000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Coordinating Conjunctions</a:t>
              </a:r>
              <a:endParaRPr i="0" sz="30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193" name="Google Shape;193;p38"/>
          <p:cNvSpPr txBox="1"/>
          <p:nvPr/>
        </p:nvSpPr>
        <p:spPr>
          <a:xfrm>
            <a:off x="4809575" y="1526550"/>
            <a:ext cx="2289000" cy="32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45720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i="1" lang="lv" sz="2200">
                <a:solidFill>
                  <a:schemeClr val="dk1"/>
                </a:solidFill>
              </a:rPr>
              <a:t>FABNOYS</a:t>
            </a:r>
            <a:endParaRPr b="1" i="1" sz="2200">
              <a:solidFill>
                <a:schemeClr val="dk1"/>
              </a:solidFill>
            </a:endParaRPr>
          </a:p>
          <a:p>
            <a:pPr indent="-368300" lvl="1" marL="9144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14042"/>
              </a:buClr>
              <a:buSzPts val="2200"/>
              <a:buChar char="◆"/>
            </a:pPr>
            <a:r>
              <a:rPr b="1" i="1" lang="lv" sz="2200">
                <a:solidFill>
                  <a:schemeClr val="dk1"/>
                </a:solidFill>
              </a:rPr>
              <a:t>f</a:t>
            </a:r>
            <a:r>
              <a:rPr b="1" i="1" lang="lv" sz="2200">
                <a:solidFill>
                  <a:srgbClr val="414042"/>
                </a:solidFill>
              </a:rPr>
              <a:t>or</a:t>
            </a:r>
            <a:endParaRPr b="1" i="1" sz="2200">
              <a:solidFill>
                <a:srgbClr val="414042"/>
              </a:solidFill>
            </a:endParaRPr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200"/>
              <a:buChar char="◆"/>
            </a:pPr>
            <a:r>
              <a:rPr b="1" i="1" lang="lv" sz="2200">
                <a:solidFill>
                  <a:schemeClr val="dk1"/>
                </a:solidFill>
              </a:rPr>
              <a:t>a</a:t>
            </a:r>
            <a:r>
              <a:rPr b="1" i="1" lang="lv" sz="2200">
                <a:solidFill>
                  <a:srgbClr val="414042"/>
                </a:solidFill>
              </a:rPr>
              <a:t>nd</a:t>
            </a:r>
            <a:endParaRPr b="1" i="1" sz="2200">
              <a:solidFill>
                <a:srgbClr val="414042"/>
              </a:solidFill>
            </a:endParaRPr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200"/>
              <a:buChar char="◆"/>
            </a:pPr>
            <a:r>
              <a:rPr b="1" i="1" lang="lv" sz="2200">
                <a:solidFill>
                  <a:schemeClr val="dk1"/>
                </a:solidFill>
              </a:rPr>
              <a:t>n</a:t>
            </a:r>
            <a:r>
              <a:rPr b="1" i="1" lang="lv" sz="2200">
                <a:solidFill>
                  <a:srgbClr val="414042"/>
                </a:solidFill>
              </a:rPr>
              <a:t>or</a:t>
            </a:r>
            <a:endParaRPr b="1" i="1" sz="2200">
              <a:solidFill>
                <a:srgbClr val="414042"/>
              </a:solidFill>
            </a:endParaRPr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200"/>
              <a:buChar char="◆"/>
            </a:pPr>
            <a:r>
              <a:rPr b="1" i="1" lang="lv" sz="2200">
                <a:solidFill>
                  <a:schemeClr val="dk1"/>
                </a:solidFill>
              </a:rPr>
              <a:t>b</a:t>
            </a:r>
            <a:r>
              <a:rPr b="1" i="1" lang="lv" sz="2200">
                <a:solidFill>
                  <a:srgbClr val="414042"/>
                </a:solidFill>
              </a:rPr>
              <a:t>ut</a:t>
            </a:r>
            <a:endParaRPr b="1" i="1" sz="2200">
              <a:solidFill>
                <a:srgbClr val="414042"/>
              </a:solidFill>
            </a:endParaRPr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200"/>
              <a:buChar char="◆"/>
            </a:pPr>
            <a:r>
              <a:rPr b="1" i="1" lang="lv" sz="2200">
                <a:solidFill>
                  <a:schemeClr val="dk1"/>
                </a:solidFill>
              </a:rPr>
              <a:t>o</a:t>
            </a:r>
            <a:r>
              <a:rPr b="1" i="1" lang="lv" sz="2200">
                <a:solidFill>
                  <a:srgbClr val="414042"/>
                </a:solidFill>
              </a:rPr>
              <a:t>r</a:t>
            </a:r>
            <a:endParaRPr b="1" i="1" sz="2200">
              <a:solidFill>
                <a:srgbClr val="414042"/>
              </a:solidFill>
            </a:endParaRPr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200"/>
              <a:buChar char="◆"/>
            </a:pPr>
            <a:r>
              <a:rPr b="1" i="1" lang="lv" sz="2200">
                <a:solidFill>
                  <a:schemeClr val="dk1"/>
                </a:solidFill>
              </a:rPr>
              <a:t>y</a:t>
            </a:r>
            <a:r>
              <a:rPr b="1" i="1" lang="lv" sz="2200">
                <a:solidFill>
                  <a:srgbClr val="414042"/>
                </a:solidFill>
              </a:rPr>
              <a:t>et</a:t>
            </a:r>
            <a:endParaRPr b="1" i="1" sz="2200">
              <a:solidFill>
                <a:srgbClr val="414042"/>
              </a:solidFill>
            </a:endParaRPr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200"/>
              <a:buChar char="◆"/>
            </a:pPr>
            <a:r>
              <a:rPr b="1" i="1" lang="lv" sz="2200">
                <a:solidFill>
                  <a:schemeClr val="dk1"/>
                </a:solidFill>
              </a:rPr>
              <a:t>s</a:t>
            </a:r>
            <a:r>
              <a:rPr b="1" i="1" lang="lv" sz="2200">
                <a:solidFill>
                  <a:srgbClr val="414042"/>
                </a:solidFill>
              </a:rPr>
              <a:t>o</a:t>
            </a:r>
            <a:endParaRPr i="1" sz="2200" u="none" cap="none" strike="noStrike">
              <a:solidFill>
                <a:srgbClr val="41404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9"/>
          <p:cNvSpPr txBox="1"/>
          <p:nvPr/>
        </p:nvSpPr>
        <p:spPr>
          <a:xfrm>
            <a:off x="714575" y="1882626"/>
            <a:ext cx="7155000" cy="25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14042"/>
              </a:buClr>
              <a:buSzPts val="1800"/>
              <a:buChar char="➔"/>
            </a:pPr>
            <a:r>
              <a:rPr b="1" lang="lv" sz="1800">
                <a:solidFill>
                  <a:srgbClr val="414042"/>
                </a:solidFill>
              </a:rPr>
              <a:t>The data was collected through</a:t>
            </a:r>
            <a:r>
              <a:rPr b="1" lang="lv" sz="1800">
                <a:solidFill>
                  <a:schemeClr val="dk1"/>
                </a:solidFill>
              </a:rPr>
              <a:t> questionnaires </a:t>
            </a:r>
            <a:r>
              <a:rPr b="1" lang="lv" sz="1800" u="sng">
                <a:solidFill>
                  <a:schemeClr val="dk1"/>
                </a:solidFill>
              </a:rPr>
              <a:t>and</a:t>
            </a:r>
            <a:r>
              <a:rPr b="1" lang="lv" sz="1800">
                <a:solidFill>
                  <a:schemeClr val="dk1"/>
                </a:solidFill>
              </a:rPr>
              <a:t> interviews.</a:t>
            </a:r>
            <a:br>
              <a:rPr b="1" lang="lv" sz="1800">
                <a:solidFill>
                  <a:schemeClr val="dk1"/>
                </a:solidFill>
              </a:rPr>
            </a:br>
            <a:endParaRPr b="1"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800"/>
              <a:buChar char="➔"/>
            </a:pPr>
            <a:r>
              <a:rPr b="1" lang="lv" sz="1800">
                <a:solidFill>
                  <a:srgbClr val="414042"/>
                </a:solidFill>
              </a:rPr>
              <a:t>She usually studies </a:t>
            </a:r>
            <a:r>
              <a:rPr b="1" lang="lv" sz="1800">
                <a:solidFill>
                  <a:schemeClr val="lt1"/>
                </a:solidFill>
              </a:rPr>
              <a:t>in the library </a:t>
            </a:r>
            <a:r>
              <a:rPr b="1" lang="lv" sz="1800" u="sng">
                <a:solidFill>
                  <a:schemeClr val="lt1"/>
                </a:solidFill>
              </a:rPr>
              <a:t>or</a:t>
            </a:r>
            <a:r>
              <a:rPr b="1" lang="lv" sz="1800">
                <a:solidFill>
                  <a:schemeClr val="lt1"/>
                </a:solidFill>
              </a:rPr>
              <a:t> at a cafe.</a:t>
            </a:r>
            <a:br>
              <a:rPr b="1" lang="lv" sz="1800">
                <a:solidFill>
                  <a:schemeClr val="lt1"/>
                </a:solidFill>
              </a:rPr>
            </a:br>
            <a:endParaRPr b="1" sz="1800">
              <a:solidFill>
                <a:schemeClr val="lt1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800"/>
              <a:buChar char="➔"/>
            </a:pPr>
            <a:r>
              <a:rPr b="1" lang="lv" sz="1800">
                <a:solidFill>
                  <a:srgbClr val="414042"/>
                </a:solidFill>
              </a:rPr>
              <a:t>We</a:t>
            </a:r>
            <a:r>
              <a:rPr b="1" lang="lv" sz="1800" u="sng">
                <a:solidFill>
                  <a:srgbClr val="414042"/>
                </a:solidFill>
              </a:rPr>
              <a:t>’ve</a:t>
            </a:r>
            <a:r>
              <a:rPr b="1" lang="lv" sz="1800">
                <a:solidFill>
                  <a:srgbClr val="414042"/>
                </a:solidFill>
              </a:rPr>
              <a:t> all </a:t>
            </a:r>
            <a:r>
              <a:rPr b="1" lang="lv" sz="1800" u="sng">
                <a:solidFill>
                  <a:srgbClr val="414042"/>
                </a:solidFill>
              </a:rPr>
              <a:t>got </a:t>
            </a:r>
            <a:r>
              <a:rPr b="1" lang="lv" sz="1800">
                <a:solidFill>
                  <a:srgbClr val="414042"/>
                </a:solidFill>
              </a:rPr>
              <a:t>both light and dark inside us</a:t>
            </a:r>
            <a:r>
              <a:rPr b="1" lang="lv" sz="1800">
                <a:solidFill>
                  <a:schemeClr val="dk2"/>
                </a:solidFill>
              </a:rPr>
              <a:t>, what</a:t>
            </a:r>
            <a:r>
              <a:rPr b="1" lang="lv" sz="1800">
                <a:solidFill>
                  <a:srgbClr val="414042"/>
                </a:solidFill>
              </a:rPr>
              <a:t> matters is </a:t>
            </a:r>
            <a:r>
              <a:rPr b="1" lang="lv" sz="1800" u="sng">
                <a:solidFill>
                  <a:srgbClr val="414042"/>
                </a:solidFill>
              </a:rPr>
              <a:t>the part</a:t>
            </a:r>
            <a:r>
              <a:rPr b="1" lang="lv" sz="1800">
                <a:solidFill>
                  <a:srgbClr val="414042"/>
                </a:solidFill>
              </a:rPr>
              <a:t> we </a:t>
            </a:r>
            <a:r>
              <a:rPr b="1" lang="lv" sz="1800" u="sng">
                <a:solidFill>
                  <a:srgbClr val="414042"/>
                </a:solidFill>
              </a:rPr>
              <a:t>choose</a:t>
            </a:r>
            <a:r>
              <a:rPr b="1" lang="lv" sz="1800">
                <a:solidFill>
                  <a:srgbClr val="414042"/>
                </a:solidFill>
              </a:rPr>
              <a:t> to act on. 			</a:t>
            </a:r>
            <a:r>
              <a:rPr b="1" i="1" lang="lv" sz="1800">
                <a:solidFill>
                  <a:srgbClr val="414042"/>
                </a:solidFill>
              </a:rPr>
              <a:t>- Sirius Black</a:t>
            </a:r>
            <a:endParaRPr b="1" i="1" sz="1800">
              <a:solidFill>
                <a:srgbClr val="414042"/>
              </a:solidFill>
            </a:endParaRPr>
          </a:p>
        </p:txBody>
      </p:sp>
      <p:grpSp>
        <p:nvGrpSpPr>
          <p:cNvPr id="199" name="Google Shape;199;p39"/>
          <p:cNvGrpSpPr/>
          <p:nvPr/>
        </p:nvGrpSpPr>
        <p:grpSpPr>
          <a:xfrm>
            <a:off x="536200" y="928381"/>
            <a:ext cx="6859125" cy="246794"/>
            <a:chOff x="1018800" y="1156882"/>
            <a:chExt cx="18291000" cy="658118"/>
          </a:xfrm>
        </p:grpSpPr>
        <p:sp>
          <p:nvSpPr>
            <p:cNvPr id="200" name="Google Shape;200;p39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F15A5D"/>
            </a:solidFill>
            <a:ln>
              <a:noFill/>
            </a:ln>
          </p:spPr>
          <p:txBody>
            <a:bodyPr anchorCtr="0" anchor="ctr" bIns="19050" lIns="1890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1" name="Google Shape;201;p39"/>
            <p:cNvSpPr txBox="1"/>
            <p:nvPr/>
          </p:nvSpPr>
          <p:spPr>
            <a:xfrm>
              <a:off x="1476000" y="1224000"/>
              <a:ext cx="178338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b="1" lang="lv" sz="3000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Coordinating Conjunctions</a:t>
              </a:r>
              <a:br>
                <a:rPr b="1" lang="lv" sz="3000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</a:br>
              <a:r>
                <a:rPr b="1" lang="lv" sz="3000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Words		</a:t>
              </a:r>
              <a:r>
                <a:rPr b="1" lang="lv" sz="3000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Phrases</a:t>
              </a:r>
              <a:r>
                <a:rPr b="1" lang="lv" sz="3000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		</a:t>
              </a:r>
              <a:r>
                <a:rPr b="1" lang="lv" sz="3000">
                  <a:solidFill>
                    <a:schemeClr val="dk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Clauses</a:t>
              </a:r>
              <a:r>
                <a:rPr b="1" lang="lv" sz="3000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	</a:t>
              </a:r>
              <a:endParaRPr i="0" sz="3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0"/>
          <p:cNvSpPr txBox="1"/>
          <p:nvPr/>
        </p:nvSpPr>
        <p:spPr>
          <a:xfrm>
            <a:off x="714575" y="1882626"/>
            <a:ext cx="7155000" cy="25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14042"/>
              </a:buClr>
              <a:buSzPts val="1800"/>
              <a:buChar char="➔"/>
            </a:pPr>
            <a:r>
              <a:rPr b="1" lang="lv" sz="1800">
                <a:solidFill>
                  <a:srgbClr val="414042"/>
                </a:solidFill>
              </a:rPr>
              <a:t>We’ve all got both light and dark inside us</a:t>
            </a:r>
            <a:r>
              <a:rPr b="1" lang="lv" sz="1800">
                <a:solidFill>
                  <a:schemeClr val="dk2"/>
                </a:solidFill>
              </a:rPr>
              <a:t>, what</a:t>
            </a:r>
            <a:r>
              <a:rPr b="1" lang="lv" sz="1800">
                <a:solidFill>
                  <a:srgbClr val="414042"/>
                </a:solidFill>
              </a:rPr>
              <a:t> matters is the part we choose to act on. 	</a:t>
            </a:r>
            <a:br>
              <a:rPr b="1" lang="lv" sz="1800">
                <a:solidFill>
                  <a:srgbClr val="414042"/>
                </a:solidFill>
              </a:rPr>
            </a:br>
            <a:endParaRPr b="1" sz="1800">
              <a:solidFill>
                <a:srgbClr val="41404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800"/>
              <a:buChar char="➔"/>
            </a:pPr>
            <a:r>
              <a:rPr b="1" lang="lv" sz="1800">
                <a:solidFill>
                  <a:srgbClr val="414042"/>
                </a:solidFill>
              </a:rPr>
              <a:t>We</a:t>
            </a:r>
            <a:r>
              <a:rPr b="1" lang="lv" sz="1800" u="sng">
                <a:solidFill>
                  <a:srgbClr val="414042"/>
                </a:solidFill>
              </a:rPr>
              <a:t>’ve</a:t>
            </a:r>
            <a:r>
              <a:rPr b="1" lang="lv" sz="1800">
                <a:solidFill>
                  <a:srgbClr val="414042"/>
                </a:solidFill>
              </a:rPr>
              <a:t> all </a:t>
            </a:r>
            <a:r>
              <a:rPr b="1" lang="lv" sz="1800" u="sng">
                <a:solidFill>
                  <a:srgbClr val="414042"/>
                </a:solidFill>
              </a:rPr>
              <a:t>got </a:t>
            </a:r>
            <a:r>
              <a:rPr b="1" lang="lv" sz="1800">
                <a:solidFill>
                  <a:srgbClr val="414042"/>
                </a:solidFill>
              </a:rPr>
              <a:t>both light and dark inside us</a:t>
            </a:r>
            <a:r>
              <a:rPr b="1" lang="lv" sz="1800">
                <a:solidFill>
                  <a:schemeClr val="dk2"/>
                </a:solidFill>
              </a:rPr>
              <a:t>. What</a:t>
            </a:r>
            <a:r>
              <a:rPr b="1" lang="lv" sz="1800">
                <a:solidFill>
                  <a:srgbClr val="414042"/>
                </a:solidFill>
              </a:rPr>
              <a:t> matters is </a:t>
            </a:r>
            <a:r>
              <a:rPr b="1" lang="lv" sz="1800" u="sng">
                <a:solidFill>
                  <a:srgbClr val="414042"/>
                </a:solidFill>
              </a:rPr>
              <a:t>the part</a:t>
            </a:r>
            <a:r>
              <a:rPr b="1" lang="lv" sz="1800">
                <a:solidFill>
                  <a:srgbClr val="414042"/>
                </a:solidFill>
              </a:rPr>
              <a:t> we </a:t>
            </a:r>
            <a:r>
              <a:rPr b="1" lang="lv" sz="1800" u="sng">
                <a:solidFill>
                  <a:srgbClr val="414042"/>
                </a:solidFill>
              </a:rPr>
              <a:t>choose</a:t>
            </a:r>
            <a:r>
              <a:rPr b="1" lang="lv" sz="1800">
                <a:solidFill>
                  <a:srgbClr val="414042"/>
                </a:solidFill>
              </a:rPr>
              <a:t> to act on. 					</a:t>
            </a:r>
            <a:endParaRPr b="1" sz="1800">
              <a:solidFill>
                <a:srgbClr val="414042"/>
              </a:solidFill>
            </a:endParaRPr>
          </a:p>
        </p:txBody>
      </p:sp>
      <p:grpSp>
        <p:nvGrpSpPr>
          <p:cNvPr id="207" name="Google Shape;207;p40"/>
          <p:cNvGrpSpPr/>
          <p:nvPr/>
        </p:nvGrpSpPr>
        <p:grpSpPr>
          <a:xfrm>
            <a:off x="536200" y="928381"/>
            <a:ext cx="6859125" cy="246794"/>
            <a:chOff x="1018800" y="1156882"/>
            <a:chExt cx="18291000" cy="658118"/>
          </a:xfrm>
        </p:grpSpPr>
        <p:sp>
          <p:nvSpPr>
            <p:cNvPr id="208" name="Google Shape;208;p40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F15A5D"/>
            </a:solidFill>
            <a:ln>
              <a:noFill/>
            </a:ln>
          </p:spPr>
          <p:txBody>
            <a:bodyPr anchorCtr="0" anchor="ctr" bIns="19050" lIns="1890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9" name="Google Shape;209;p40"/>
            <p:cNvSpPr txBox="1"/>
            <p:nvPr/>
          </p:nvSpPr>
          <p:spPr>
            <a:xfrm>
              <a:off x="1476000" y="1224000"/>
              <a:ext cx="178338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b="1" lang="lv" sz="3000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Coordinating Conjunctions</a:t>
              </a:r>
              <a:br>
                <a:rPr b="1" lang="lv" sz="3000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</a:br>
              <a:r>
                <a:rPr b="1" lang="lv" sz="3000">
                  <a:solidFill>
                    <a:schemeClr val="dk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Clauses</a:t>
              </a:r>
              <a:r>
                <a:rPr b="1" lang="lv" sz="3000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	</a:t>
              </a:r>
              <a:endParaRPr i="0" sz="3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1"/>
          <p:cNvSpPr txBox="1"/>
          <p:nvPr/>
        </p:nvSpPr>
        <p:spPr>
          <a:xfrm>
            <a:off x="704700" y="1526548"/>
            <a:ext cx="7155000" cy="18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-36830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2200"/>
              <a:buChar char="➔"/>
            </a:pPr>
            <a:r>
              <a:rPr b="1" lang="lv" sz="2200">
                <a:solidFill>
                  <a:srgbClr val="434343"/>
                </a:solidFill>
              </a:rPr>
              <a:t>Subordinating Conjunctions</a:t>
            </a:r>
            <a:endParaRPr b="1" sz="2200">
              <a:solidFill>
                <a:srgbClr val="434343"/>
              </a:solidFill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➔"/>
            </a:pPr>
            <a:r>
              <a:rPr b="1" lang="lv" sz="2200">
                <a:solidFill>
                  <a:srgbClr val="434343"/>
                </a:solidFill>
              </a:rPr>
              <a:t>Coordinating conjunctions</a:t>
            </a:r>
            <a:endParaRPr b="1" sz="2200">
              <a:solidFill>
                <a:srgbClr val="434343"/>
              </a:solidFill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➔"/>
            </a:pPr>
            <a:r>
              <a:rPr b="1" lang="lv" sz="2200">
                <a:solidFill>
                  <a:schemeClr val="dk1"/>
                </a:solidFill>
              </a:rPr>
              <a:t>Correlative Conjunctions</a:t>
            </a:r>
            <a:endParaRPr b="1" sz="22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t/>
            </a:r>
            <a:endParaRPr b="1" sz="2200">
              <a:solidFill>
                <a:srgbClr val="434343"/>
              </a:solidFill>
            </a:endParaRPr>
          </a:p>
        </p:txBody>
      </p:sp>
      <p:grpSp>
        <p:nvGrpSpPr>
          <p:cNvPr id="215" name="Google Shape;215;p41"/>
          <p:cNvGrpSpPr/>
          <p:nvPr/>
        </p:nvGrpSpPr>
        <p:grpSpPr>
          <a:xfrm>
            <a:off x="536200" y="730556"/>
            <a:ext cx="6859125" cy="246794"/>
            <a:chOff x="1018800" y="1156882"/>
            <a:chExt cx="18291000" cy="658118"/>
          </a:xfrm>
        </p:grpSpPr>
        <p:sp>
          <p:nvSpPr>
            <p:cNvPr id="216" name="Google Shape;216;p41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F15A5D"/>
            </a:solidFill>
            <a:ln>
              <a:noFill/>
            </a:ln>
          </p:spPr>
          <p:txBody>
            <a:bodyPr anchorCtr="0" anchor="ctr" bIns="19050" lIns="1890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7" name="Google Shape;217;p41"/>
            <p:cNvSpPr txBox="1"/>
            <p:nvPr/>
          </p:nvSpPr>
          <p:spPr>
            <a:xfrm>
              <a:off x="1476000" y="1224000"/>
              <a:ext cx="178338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b="1" lang="lv" sz="3000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Conjunction Types</a:t>
              </a:r>
              <a:endParaRPr i="0" sz="30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2"/>
          <p:cNvSpPr txBox="1"/>
          <p:nvPr/>
        </p:nvSpPr>
        <p:spPr>
          <a:xfrm>
            <a:off x="704700" y="1526548"/>
            <a:ext cx="7155000" cy="18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" name="Google Shape;223;p42"/>
          <p:cNvGrpSpPr/>
          <p:nvPr/>
        </p:nvGrpSpPr>
        <p:grpSpPr>
          <a:xfrm>
            <a:off x="536200" y="730556"/>
            <a:ext cx="6859125" cy="246794"/>
            <a:chOff x="1018800" y="1156882"/>
            <a:chExt cx="18291000" cy="658118"/>
          </a:xfrm>
        </p:grpSpPr>
        <p:sp>
          <p:nvSpPr>
            <p:cNvPr id="224" name="Google Shape;224;p42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F15A5D"/>
            </a:solidFill>
            <a:ln>
              <a:noFill/>
            </a:ln>
          </p:spPr>
          <p:txBody>
            <a:bodyPr anchorCtr="0" anchor="ctr" bIns="19050" lIns="1890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5" name="Google Shape;225;p42"/>
            <p:cNvSpPr txBox="1"/>
            <p:nvPr/>
          </p:nvSpPr>
          <p:spPr>
            <a:xfrm>
              <a:off x="1476000" y="1224000"/>
              <a:ext cx="178338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b="1" lang="lv" sz="3000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Correlative Conjunctions</a:t>
              </a:r>
              <a:endParaRPr b="1" sz="3000">
                <a:solidFill>
                  <a:srgbClr val="414042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226" name="Google Shape;226;p42"/>
          <p:cNvSpPr txBox="1"/>
          <p:nvPr/>
        </p:nvSpPr>
        <p:spPr>
          <a:xfrm>
            <a:off x="457425" y="1641475"/>
            <a:ext cx="4860900" cy="20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800"/>
              <a:buChar char="➔"/>
            </a:pPr>
            <a:r>
              <a:rPr b="1" lang="lv" sz="1800">
                <a:solidFill>
                  <a:srgbClr val="414042"/>
                </a:solidFill>
              </a:rPr>
              <a:t>Used in pairs</a:t>
            </a:r>
            <a:endParaRPr b="1" sz="1800">
              <a:solidFill>
                <a:srgbClr val="414042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800"/>
              <a:buChar char="◆"/>
            </a:pPr>
            <a:r>
              <a:rPr b="1" lang="lv" sz="1800">
                <a:solidFill>
                  <a:srgbClr val="414042"/>
                </a:solidFill>
              </a:rPr>
              <a:t>Joins words/phrases/similar clauses</a:t>
            </a:r>
            <a:endParaRPr b="1" sz="1800">
              <a:solidFill>
                <a:srgbClr val="41404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800"/>
              <a:buChar char="➔"/>
            </a:pPr>
            <a:r>
              <a:rPr b="1" lang="lv" sz="1800">
                <a:solidFill>
                  <a:srgbClr val="414042"/>
                </a:solidFill>
              </a:rPr>
              <a:t>M</a:t>
            </a:r>
            <a:r>
              <a:rPr b="1" lang="lv" sz="1800">
                <a:solidFill>
                  <a:srgbClr val="414042"/>
                </a:solidFill>
              </a:rPr>
              <a:t>ust use parallel structure</a:t>
            </a:r>
            <a:endParaRPr b="1" sz="1800">
              <a:solidFill>
                <a:srgbClr val="41404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800"/>
              <a:buChar char="➔"/>
            </a:pPr>
            <a:r>
              <a:rPr b="1" lang="lv" sz="1800">
                <a:solidFill>
                  <a:srgbClr val="414042"/>
                </a:solidFill>
              </a:rPr>
              <a:t>Do not need a comma to separate sentences</a:t>
            </a:r>
            <a:endParaRPr b="1" sz="1800">
              <a:solidFill>
                <a:srgbClr val="414042"/>
              </a:solidFill>
            </a:endParaRPr>
          </a:p>
        </p:txBody>
      </p:sp>
      <p:sp>
        <p:nvSpPr>
          <p:cNvPr id="227" name="Google Shape;227;p42"/>
          <p:cNvSpPr txBox="1"/>
          <p:nvPr/>
        </p:nvSpPr>
        <p:spPr>
          <a:xfrm>
            <a:off x="5046425" y="1348525"/>
            <a:ext cx="3040800" cy="26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414042"/>
              </a:solidFill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800"/>
              <a:buChar char="◆"/>
            </a:pPr>
            <a:r>
              <a:rPr b="1" i="1" lang="lv" sz="1800">
                <a:solidFill>
                  <a:srgbClr val="414042"/>
                </a:solidFill>
              </a:rPr>
              <a:t>either … or</a:t>
            </a:r>
            <a:endParaRPr b="1" i="1" sz="1800">
              <a:solidFill>
                <a:srgbClr val="414042"/>
              </a:solidFill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800"/>
              <a:buChar char="◆"/>
            </a:pPr>
            <a:r>
              <a:rPr b="1" i="1" lang="lv" sz="1800">
                <a:solidFill>
                  <a:srgbClr val="414042"/>
                </a:solidFill>
              </a:rPr>
              <a:t>neither … nor</a:t>
            </a:r>
            <a:endParaRPr b="1" i="1" sz="1800">
              <a:solidFill>
                <a:srgbClr val="414042"/>
              </a:solidFill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800"/>
              <a:buChar char="◆"/>
            </a:pPr>
            <a:r>
              <a:rPr b="1" i="1" lang="lv" sz="1800">
                <a:solidFill>
                  <a:srgbClr val="414042"/>
                </a:solidFill>
              </a:rPr>
              <a:t>not only … but also</a:t>
            </a:r>
            <a:endParaRPr b="1" i="1" sz="1800">
              <a:solidFill>
                <a:srgbClr val="414042"/>
              </a:solidFill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800"/>
              <a:buChar char="◆"/>
            </a:pPr>
            <a:r>
              <a:rPr b="1" i="1" lang="lv" sz="1800">
                <a:solidFill>
                  <a:srgbClr val="414042"/>
                </a:solidFill>
              </a:rPr>
              <a:t>and both … and</a:t>
            </a:r>
            <a:endParaRPr b="1" i="0" sz="1800" u="none" cap="none" strike="noStrik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3"/>
          <p:cNvSpPr txBox="1"/>
          <p:nvPr/>
        </p:nvSpPr>
        <p:spPr>
          <a:xfrm>
            <a:off x="704700" y="1526548"/>
            <a:ext cx="7155000" cy="18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3" name="Google Shape;233;p43"/>
          <p:cNvGrpSpPr/>
          <p:nvPr/>
        </p:nvGrpSpPr>
        <p:grpSpPr>
          <a:xfrm>
            <a:off x="536200" y="730556"/>
            <a:ext cx="6859125" cy="246794"/>
            <a:chOff x="1018800" y="1156882"/>
            <a:chExt cx="18291000" cy="658118"/>
          </a:xfrm>
        </p:grpSpPr>
        <p:sp>
          <p:nvSpPr>
            <p:cNvPr id="234" name="Google Shape;234;p43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F15A5D"/>
            </a:solidFill>
            <a:ln>
              <a:noFill/>
            </a:ln>
          </p:spPr>
          <p:txBody>
            <a:bodyPr anchorCtr="0" anchor="ctr" bIns="19050" lIns="1890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5" name="Google Shape;235;p43"/>
            <p:cNvSpPr txBox="1"/>
            <p:nvPr/>
          </p:nvSpPr>
          <p:spPr>
            <a:xfrm>
              <a:off x="1476000" y="1224000"/>
              <a:ext cx="178338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b="1" lang="lv" sz="3000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Correlative Conjunctions</a:t>
              </a:r>
              <a:br>
                <a:rPr b="1" lang="lv" sz="3000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</a:br>
              <a:r>
                <a:rPr b="1" lang="lv" sz="3000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Parallel structure</a:t>
              </a:r>
              <a:endParaRPr b="1" sz="3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236" name="Google Shape;236;p43"/>
          <p:cNvSpPr txBox="1"/>
          <p:nvPr/>
        </p:nvSpPr>
        <p:spPr>
          <a:xfrm>
            <a:off x="1272650" y="1652825"/>
            <a:ext cx="6963600" cy="17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800"/>
              <a:buChar char="➔"/>
            </a:pPr>
            <a:r>
              <a:rPr b="1" lang="lv" sz="1800">
                <a:solidFill>
                  <a:srgbClr val="414042"/>
                </a:solidFill>
              </a:rPr>
              <a:t>She planned to collect data by</a:t>
            </a:r>
            <a:r>
              <a:rPr b="1" lang="lv" sz="1800">
                <a:solidFill>
                  <a:schemeClr val="dk1"/>
                </a:solidFill>
              </a:rPr>
              <a:t> either</a:t>
            </a:r>
            <a:r>
              <a:rPr b="1" lang="lv" sz="1800">
                <a:solidFill>
                  <a:schemeClr val="lt1"/>
                </a:solidFill>
              </a:rPr>
              <a:t> </a:t>
            </a:r>
            <a:r>
              <a:rPr b="1" lang="lv" sz="1800" u="sng">
                <a:solidFill>
                  <a:srgbClr val="414042"/>
                </a:solidFill>
              </a:rPr>
              <a:t>using</a:t>
            </a:r>
            <a:r>
              <a:rPr b="1" lang="lv" sz="1800">
                <a:solidFill>
                  <a:srgbClr val="414042"/>
                </a:solidFill>
              </a:rPr>
              <a:t> an online survey </a:t>
            </a:r>
            <a:r>
              <a:rPr b="1" lang="lv" sz="1800">
                <a:solidFill>
                  <a:schemeClr val="dk1"/>
                </a:solidFill>
              </a:rPr>
              <a:t>or </a:t>
            </a:r>
            <a:r>
              <a:rPr b="1" lang="lv" sz="1800">
                <a:solidFill>
                  <a:srgbClr val="414042"/>
                </a:solidFill>
              </a:rPr>
              <a:t>phone interviews.</a:t>
            </a:r>
            <a:br>
              <a:rPr b="1" lang="lv" sz="1800">
                <a:solidFill>
                  <a:srgbClr val="414042"/>
                </a:solidFill>
              </a:rPr>
            </a:br>
            <a:endParaRPr b="1" sz="1800">
              <a:solidFill>
                <a:srgbClr val="41404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800"/>
              <a:buChar char="➔"/>
            </a:pPr>
            <a:r>
              <a:rPr b="1" lang="lv" sz="1800">
                <a:solidFill>
                  <a:srgbClr val="414042"/>
                </a:solidFill>
              </a:rPr>
              <a:t>She planned to collect data by</a:t>
            </a:r>
            <a:r>
              <a:rPr b="1" lang="lv" sz="1800">
                <a:solidFill>
                  <a:srgbClr val="F15A5D"/>
                </a:solidFill>
              </a:rPr>
              <a:t> </a:t>
            </a:r>
            <a:r>
              <a:rPr b="1" lang="lv" sz="1800">
                <a:solidFill>
                  <a:schemeClr val="lt1"/>
                </a:solidFill>
              </a:rPr>
              <a:t>either </a:t>
            </a:r>
            <a:r>
              <a:rPr b="1" lang="lv" sz="1800" u="sng">
                <a:solidFill>
                  <a:srgbClr val="414042"/>
                </a:solidFill>
              </a:rPr>
              <a:t>using</a:t>
            </a:r>
            <a:r>
              <a:rPr b="1" lang="lv" sz="1800">
                <a:solidFill>
                  <a:srgbClr val="414042"/>
                </a:solidFill>
              </a:rPr>
              <a:t> an online survey </a:t>
            </a:r>
            <a:r>
              <a:rPr b="1" lang="lv" sz="1800">
                <a:solidFill>
                  <a:schemeClr val="lt1"/>
                </a:solidFill>
              </a:rPr>
              <a:t>or</a:t>
            </a:r>
            <a:r>
              <a:rPr b="1" lang="lv" sz="1800">
                <a:solidFill>
                  <a:srgbClr val="414042"/>
                </a:solidFill>
              </a:rPr>
              <a:t> </a:t>
            </a:r>
            <a:r>
              <a:rPr b="1" lang="lv" sz="1800" u="sng">
                <a:solidFill>
                  <a:srgbClr val="414042"/>
                </a:solidFill>
              </a:rPr>
              <a:t>arranging</a:t>
            </a:r>
            <a:r>
              <a:rPr b="1" lang="lv" sz="1800">
                <a:solidFill>
                  <a:srgbClr val="414042"/>
                </a:solidFill>
              </a:rPr>
              <a:t> phone interviews.</a:t>
            </a:r>
            <a:endParaRPr b="1" sz="1800">
              <a:solidFill>
                <a:srgbClr val="41404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44"/>
          <p:cNvGrpSpPr/>
          <p:nvPr/>
        </p:nvGrpSpPr>
        <p:grpSpPr>
          <a:xfrm>
            <a:off x="536200" y="730556"/>
            <a:ext cx="6859125" cy="246794"/>
            <a:chOff x="1018800" y="1156882"/>
            <a:chExt cx="18291000" cy="658118"/>
          </a:xfrm>
        </p:grpSpPr>
        <p:sp>
          <p:nvSpPr>
            <p:cNvPr id="242" name="Google Shape;242;p44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F15A5D"/>
            </a:solidFill>
            <a:ln>
              <a:noFill/>
            </a:ln>
          </p:spPr>
          <p:txBody>
            <a:bodyPr anchorCtr="0" anchor="ctr" bIns="19050" lIns="1890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3" name="Google Shape;243;p44"/>
            <p:cNvSpPr txBox="1"/>
            <p:nvPr/>
          </p:nvSpPr>
          <p:spPr>
            <a:xfrm>
              <a:off x="1476000" y="1224000"/>
              <a:ext cx="178338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b="1" lang="lv" sz="3000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How else can you group them?</a:t>
              </a:r>
              <a:endParaRPr b="1" sz="3000">
                <a:solidFill>
                  <a:srgbClr val="414042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244" name="Google Shape;244;p44"/>
          <p:cNvSpPr txBox="1"/>
          <p:nvPr/>
        </p:nvSpPr>
        <p:spPr>
          <a:xfrm>
            <a:off x="536200" y="1633200"/>
            <a:ext cx="7650600" cy="18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500"/>
              <a:buChar char="➔"/>
            </a:pPr>
            <a:r>
              <a:rPr b="1" lang="lv" sz="2500">
                <a:solidFill>
                  <a:srgbClr val="414042"/>
                </a:solidFill>
              </a:rPr>
              <a:t>Connect (for reasons and results)</a:t>
            </a:r>
            <a:endParaRPr b="1" sz="2500">
              <a:solidFill>
                <a:srgbClr val="414042"/>
              </a:solidFill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500"/>
              <a:buChar char="➔"/>
            </a:pPr>
            <a:r>
              <a:rPr b="1" lang="lv" sz="2500">
                <a:solidFill>
                  <a:srgbClr val="414042"/>
                </a:solidFill>
              </a:rPr>
              <a:t>Constrast</a:t>
            </a:r>
            <a:endParaRPr b="1" sz="2500">
              <a:solidFill>
                <a:srgbClr val="414042"/>
              </a:solidFill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500"/>
              <a:buChar char="➔"/>
            </a:pPr>
            <a:r>
              <a:rPr b="1" lang="lv" sz="2500">
                <a:solidFill>
                  <a:srgbClr val="414042"/>
                </a:solidFill>
              </a:rPr>
              <a:t>Comparison</a:t>
            </a:r>
            <a:endParaRPr b="1" sz="2500">
              <a:solidFill>
                <a:srgbClr val="414042"/>
              </a:solidFill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500"/>
              <a:buChar char="➔"/>
            </a:pPr>
            <a:r>
              <a:rPr b="1" lang="lv" sz="2500">
                <a:solidFill>
                  <a:srgbClr val="414042"/>
                </a:solidFill>
              </a:rPr>
              <a:t>Adding points</a:t>
            </a:r>
            <a:endParaRPr b="1" sz="2500">
              <a:solidFill>
                <a:srgbClr val="41404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5"/>
          <p:cNvSpPr txBox="1"/>
          <p:nvPr/>
        </p:nvSpPr>
        <p:spPr>
          <a:xfrm>
            <a:off x="1770700" y="1269350"/>
            <a:ext cx="7153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But did you hear the sentence:</a:t>
            </a:r>
            <a:br>
              <a:rPr lang="lv"/>
            </a:br>
            <a:r>
              <a:rPr b="1" i="1" lang="lv"/>
              <a:t>sentence with passive voice...</a:t>
            </a:r>
            <a:endParaRPr b="1" i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46"/>
          <p:cNvGrpSpPr/>
          <p:nvPr/>
        </p:nvGrpSpPr>
        <p:grpSpPr>
          <a:xfrm>
            <a:off x="536200" y="730556"/>
            <a:ext cx="6859125" cy="246794"/>
            <a:chOff x="1018800" y="1156882"/>
            <a:chExt cx="18291000" cy="658118"/>
          </a:xfrm>
        </p:grpSpPr>
        <p:sp>
          <p:nvSpPr>
            <p:cNvPr id="255" name="Google Shape;255;p46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6EC8BB"/>
            </a:solidFill>
            <a:ln>
              <a:noFill/>
            </a:ln>
          </p:spPr>
          <p:txBody>
            <a:bodyPr anchorCtr="0" anchor="ctr" bIns="19050" lIns="1890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6" name="Google Shape;256;p46"/>
            <p:cNvSpPr txBox="1"/>
            <p:nvPr/>
          </p:nvSpPr>
          <p:spPr>
            <a:xfrm>
              <a:off x="1476000" y="1224000"/>
              <a:ext cx="178338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b="1" lang="lv" sz="3000">
                  <a:solidFill>
                    <a:srgbClr val="434343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Passive voice</a:t>
              </a:r>
              <a:endParaRPr b="1" sz="30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pic>
        <p:nvPicPr>
          <p:cNvPr id="257" name="Google Shape;25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8748" y="1260363"/>
            <a:ext cx="5354525" cy="262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6"/>
          <p:cNvSpPr txBox="1"/>
          <p:nvPr/>
        </p:nvSpPr>
        <p:spPr>
          <a:xfrm>
            <a:off x="2095275" y="3990925"/>
            <a:ext cx="5468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v" sz="800"/>
              <a:t>retrieved from: https://www.englisch-hilfen.de/en/grammar/passive.htm</a:t>
            </a:r>
            <a:endParaRPr sz="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30"/>
          <p:cNvGrpSpPr/>
          <p:nvPr/>
        </p:nvGrpSpPr>
        <p:grpSpPr>
          <a:xfrm>
            <a:off x="536200" y="730556"/>
            <a:ext cx="6859125" cy="246794"/>
            <a:chOff x="1018800" y="1156882"/>
            <a:chExt cx="18291000" cy="658118"/>
          </a:xfrm>
        </p:grpSpPr>
        <p:sp>
          <p:nvSpPr>
            <p:cNvPr id="125" name="Google Shape;125;p30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F15A5D"/>
            </a:solidFill>
            <a:ln>
              <a:noFill/>
            </a:ln>
          </p:spPr>
          <p:txBody>
            <a:bodyPr anchorCtr="0" anchor="ctr" bIns="19050" lIns="1890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6" name="Google Shape;126;p30"/>
            <p:cNvSpPr txBox="1"/>
            <p:nvPr/>
          </p:nvSpPr>
          <p:spPr>
            <a:xfrm>
              <a:off x="1476000" y="1224000"/>
              <a:ext cx="178338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b="1" lang="lv" sz="3000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Clauses</a:t>
              </a:r>
              <a:endParaRPr i="0" sz="30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pic>
        <p:nvPicPr>
          <p:cNvPr id="127" name="Google Shape;12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25" y="1413500"/>
            <a:ext cx="5375466" cy="302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31"/>
          <p:cNvGrpSpPr/>
          <p:nvPr/>
        </p:nvGrpSpPr>
        <p:grpSpPr>
          <a:xfrm>
            <a:off x="536200" y="730556"/>
            <a:ext cx="6859125" cy="246794"/>
            <a:chOff x="1018800" y="1156882"/>
            <a:chExt cx="18291000" cy="658118"/>
          </a:xfrm>
        </p:grpSpPr>
        <p:sp>
          <p:nvSpPr>
            <p:cNvPr id="133" name="Google Shape;133;p31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F15A5D"/>
            </a:solidFill>
            <a:ln>
              <a:noFill/>
            </a:ln>
          </p:spPr>
          <p:txBody>
            <a:bodyPr anchorCtr="0" anchor="ctr" bIns="19050" lIns="1890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4" name="Google Shape;134;p31"/>
            <p:cNvSpPr txBox="1"/>
            <p:nvPr/>
          </p:nvSpPr>
          <p:spPr>
            <a:xfrm>
              <a:off x="1476000" y="1224000"/>
              <a:ext cx="178338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b="1" lang="lv" sz="3000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Commas</a:t>
              </a:r>
              <a:endParaRPr i="0" sz="30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135" name="Google Shape;135;p31"/>
          <p:cNvSpPr txBox="1"/>
          <p:nvPr/>
        </p:nvSpPr>
        <p:spPr>
          <a:xfrm>
            <a:off x="536200" y="1561950"/>
            <a:ext cx="74136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000"/>
              <a:buAutoNum type="arabicPeriod"/>
            </a:pPr>
            <a:r>
              <a:rPr b="1" lang="lv" sz="2000">
                <a:solidFill>
                  <a:srgbClr val="414042"/>
                </a:solidFill>
              </a:rPr>
              <a:t>I was tired after working all day</a:t>
            </a:r>
            <a:r>
              <a:rPr b="1" lang="lv" sz="2000">
                <a:solidFill>
                  <a:schemeClr val="dk1"/>
                </a:solidFill>
              </a:rPr>
              <a:t>, </a:t>
            </a:r>
            <a:r>
              <a:rPr b="1" lang="lv" sz="2000">
                <a:solidFill>
                  <a:srgbClr val="414042"/>
                </a:solidFill>
              </a:rPr>
              <a:t>so I decided to go to bed early.</a:t>
            </a:r>
            <a:br>
              <a:rPr b="1" lang="lv" sz="2000">
                <a:solidFill>
                  <a:srgbClr val="414042"/>
                </a:solidFill>
              </a:rPr>
            </a:br>
            <a:r>
              <a:rPr b="1" lang="lv" sz="2000">
                <a:solidFill>
                  <a:srgbClr val="414042"/>
                </a:solidFill>
              </a:rPr>
              <a:t>	</a:t>
            </a:r>
            <a:r>
              <a:rPr b="1" lang="lv" sz="2000">
                <a:solidFill>
                  <a:schemeClr val="dk1"/>
                </a:solidFill>
              </a:rPr>
              <a:t>Comma separats two independent sentences.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000"/>
              <a:buAutoNum type="arabicPeriod"/>
            </a:pPr>
            <a:r>
              <a:rPr b="1" lang="lv" sz="1800">
                <a:solidFill>
                  <a:srgbClr val="414042"/>
                </a:solidFill>
              </a:rPr>
              <a:t>Since I was tired, I decided to go to bed.</a:t>
            </a:r>
            <a:endParaRPr b="1"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2"/>
          <p:cNvSpPr txBox="1"/>
          <p:nvPr/>
        </p:nvSpPr>
        <p:spPr>
          <a:xfrm>
            <a:off x="704700" y="1526548"/>
            <a:ext cx="7155000" cy="18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-36830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414042"/>
              </a:buClr>
              <a:buSzPts val="2200"/>
              <a:buChar char="➔"/>
            </a:pPr>
            <a:r>
              <a:rPr b="1" lang="lv" sz="2200">
                <a:solidFill>
                  <a:srgbClr val="414042"/>
                </a:solidFill>
              </a:rPr>
              <a:t>Subordinating Conjunctions</a:t>
            </a:r>
            <a:endParaRPr b="1" sz="2200">
              <a:solidFill>
                <a:srgbClr val="414042"/>
              </a:solidFill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200"/>
              <a:buChar char="➔"/>
            </a:pPr>
            <a:r>
              <a:rPr b="1" lang="lv" sz="2200">
                <a:solidFill>
                  <a:srgbClr val="414042"/>
                </a:solidFill>
              </a:rPr>
              <a:t>Coordinating conjunctions</a:t>
            </a:r>
            <a:endParaRPr b="1" sz="2200">
              <a:solidFill>
                <a:srgbClr val="414042"/>
              </a:solidFill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200"/>
              <a:buChar char="➔"/>
            </a:pPr>
            <a:r>
              <a:rPr b="1" lang="lv" sz="2200">
                <a:solidFill>
                  <a:srgbClr val="414042"/>
                </a:solidFill>
              </a:rPr>
              <a:t>Correlative Conjunctions</a:t>
            </a:r>
            <a:endParaRPr b="1" sz="2200">
              <a:solidFill>
                <a:srgbClr val="414042"/>
              </a:solidFill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t/>
            </a:r>
            <a:endParaRPr b="1" sz="2200">
              <a:solidFill>
                <a:srgbClr val="414042"/>
              </a:solidFill>
            </a:endParaRPr>
          </a:p>
        </p:txBody>
      </p:sp>
      <p:grpSp>
        <p:nvGrpSpPr>
          <p:cNvPr id="141" name="Google Shape;141;p32"/>
          <p:cNvGrpSpPr/>
          <p:nvPr/>
        </p:nvGrpSpPr>
        <p:grpSpPr>
          <a:xfrm>
            <a:off x="536200" y="730556"/>
            <a:ext cx="6859125" cy="246794"/>
            <a:chOff x="1018800" y="1156882"/>
            <a:chExt cx="18291000" cy="658118"/>
          </a:xfrm>
        </p:grpSpPr>
        <p:sp>
          <p:nvSpPr>
            <p:cNvPr id="142" name="Google Shape;142;p32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F15A5D"/>
            </a:solidFill>
            <a:ln>
              <a:noFill/>
            </a:ln>
          </p:spPr>
          <p:txBody>
            <a:bodyPr anchorCtr="0" anchor="ctr" bIns="19050" lIns="1890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3" name="Google Shape;143;p32"/>
            <p:cNvSpPr txBox="1"/>
            <p:nvPr/>
          </p:nvSpPr>
          <p:spPr>
            <a:xfrm>
              <a:off x="1476000" y="1224000"/>
              <a:ext cx="178338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b="1" lang="lv" sz="3000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Conjunction Types</a:t>
              </a:r>
              <a:endParaRPr i="0" sz="30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3"/>
          <p:cNvSpPr txBox="1"/>
          <p:nvPr/>
        </p:nvSpPr>
        <p:spPr>
          <a:xfrm>
            <a:off x="704700" y="1526548"/>
            <a:ext cx="7155000" cy="18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-36830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Char char="➔"/>
            </a:pPr>
            <a:r>
              <a:rPr b="1" lang="lv" sz="2200">
                <a:solidFill>
                  <a:schemeClr val="dk1"/>
                </a:solidFill>
              </a:rPr>
              <a:t>Subordinating Conjunctions</a:t>
            </a:r>
            <a:endParaRPr b="1" sz="2200">
              <a:solidFill>
                <a:schemeClr val="dk1"/>
              </a:solidFill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200"/>
              <a:buChar char="➔"/>
            </a:pPr>
            <a:r>
              <a:rPr b="1" lang="lv" sz="2200">
                <a:solidFill>
                  <a:srgbClr val="414042"/>
                </a:solidFill>
              </a:rPr>
              <a:t>Coordinating conjunctions</a:t>
            </a:r>
            <a:endParaRPr b="1" sz="2200">
              <a:solidFill>
                <a:srgbClr val="414042"/>
              </a:solidFill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200"/>
              <a:buChar char="➔"/>
            </a:pPr>
            <a:r>
              <a:rPr b="1" lang="lv" sz="2200">
                <a:solidFill>
                  <a:srgbClr val="414042"/>
                </a:solidFill>
              </a:rPr>
              <a:t>Correlative Conjunctions</a:t>
            </a:r>
            <a:endParaRPr b="1" sz="2200">
              <a:solidFill>
                <a:srgbClr val="414042"/>
              </a:solidFill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t/>
            </a:r>
            <a:endParaRPr b="1" sz="2200">
              <a:solidFill>
                <a:srgbClr val="414042"/>
              </a:solidFill>
            </a:endParaRPr>
          </a:p>
        </p:txBody>
      </p:sp>
      <p:grpSp>
        <p:nvGrpSpPr>
          <p:cNvPr id="149" name="Google Shape;149;p33"/>
          <p:cNvGrpSpPr/>
          <p:nvPr/>
        </p:nvGrpSpPr>
        <p:grpSpPr>
          <a:xfrm>
            <a:off x="536200" y="730556"/>
            <a:ext cx="6859125" cy="246794"/>
            <a:chOff x="1018800" y="1156882"/>
            <a:chExt cx="18291000" cy="658118"/>
          </a:xfrm>
        </p:grpSpPr>
        <p:sp>
          <p:nvSpPr>
            <p:cNvPr id="150" name="Google Shape;150;p33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F15A5D"/>
            </a:solidFill>
            <a:ln>
              <a:noFill/>
            </a:ln>
          </p:spPr>
          <p:txBody>
            <a:bodyPr anchorCtr="0" anchor="ctr" bIns="19050" lIns="1890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1" name="Google Shape;151;p33"/>
            <p:cNvSpPr txBox="1"/>
            <p:nvPr/>
          </p:nvSpPr>
          <p:spPr>
            <a:xfrm>
              <a:off x="1476000" y="1224000"/>
              <a:ext cx="178338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b="1" lang="lv" sz="3000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Conjunction Types</a:t>
              </a:r>
              <a:endParaRPr i="0" sz="30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4"/>
          <p:cNvSpPr txBox="1"/>
          <p:nvPr/>
        </p:nvSpPr>
        <p:spPr>
          <a:xfrm>
            <a:off x="4991825" y="1284275"/>
            <a:ext cx="2987400" cy="28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chemeClr val="dk1"/>
              </a:solidFill>
            </a:endParaRPr>
          </a:p>
          <a:p>
            <a:pPr indent="-3429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◆"/>
            </a:pPr>
            <a:r>
              <a:rPr b="1" i="1" lang="lv" sz="1800">
                <a:solidFill>
                  <a:schemeClr val="dk1"/>
                </a:solidFill>
              </a:rPr>
              <a:t>because</a:t>
            </a:r>
            <a:endParaRPr b="1" i="1" sz="1800">
              <a:solidFill>
                <a:schemeClr val="dk1"/>
              </a:solidFill>
            </a:endParaRPr>
          </a:p>
          <a:p>
            <a:pPr indent="-3429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◆"/>
            </a:pPr>
            <a:r>
              <a:rPr b="1" i="1" lang="lv" sz="1800">
                <a:solidFill>
                  <a:schemeClr val="dk1"/>
                </a:solidFill>
              </a:rPr>
              <a:t>if</a:t>
            </a:r>
            <a:endParaRPr b="1" i="1" sz="1800">
              <a:solidFill>
                <a:schemeClr val="dk1"/>
              </a:solidFill>
            </a:endParaRPr>
          </a:p>
          <a:p>
            <a:pPr indent="-3429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◆"/>
            </a:pPr>
            <a:r>
              <a:rPr b="1" i="1" lang="lv" sz="1800">
                <a:solidFill>
                  <a:schemeClr val="dk1"/>
                </a:solidFill>
              </a:rPr>
              <a:t>although</a:t>
            </a:r>
            <a:endParaRPr b="1" i="1" sz="1800">
              <a:solidFill>
                <a:schemeClr val="dk1"/>
              </a:solidFill>
            </a:endParaRPr>
          </a:p>
          <a:p>
            <a:pPr indent="-3429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◆"/>
            </a:pPr>
            <a:r>
              <a:rPr b="1" i="1" lang="lv" sz="1800">
                <a:solidFill>
                  <a:schemeClr val="dk1"/>
                </a:solidFill>
              </a:rPr>
              <a:t>since</a:t>
            </a:r>
            <a:endParaRPr b="1" i="1" sz="1800">
              <a:solidFill>
                <a:schemeClr val="dk1"/>
              </a:solidFill>
            </a:endParaRPr>
          </a:p>
          <a:p>
            <a:pPr indent="-3429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◆"/>
            </a:pPr>
            <a:r>
              <a:rPr b="1" i="1" lang="lv" sz="1800">
                <a:solidFill>
                  <a:schemeClr val="dk1"/>
                </a:solidFill>
              </a:rPr>
              <a:t>until</a:t>
            </a:r>
            <a:endParaRPr b="1" i="1" sz="1800">
              <a:solidFill>
                <a:schemeClr val="dk1"/>
              </a:solidFill>
            </a:endParaRPr>
          </a:p>
          <a:p>
            <a:pPr indent="-3429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◆"/>
            </a:pPr>
            <a:r>
              <a:rPr b="1" i="1" lang="lv" sz="1800">
                <a:solidFill>
                  <a:schemeClr val="dk1"/>
                </a:solidFill>
              </a:rPr>
              <a:t>while</a:t>
            </a:r>
            <a:endParaRPr b="1" i="1" sz="1800">
              <a:solidFill>
                <a:schemeClr val="dk1"/>
              </a:solidFill>
            </a:endParaRPr>
          </a:p>
          <a:p>
            <a:pPr indent="-3429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◆"/>
            </a:pPr>
            <a:r>
              <a:rPr b="1" i="1" lang="lv" sz="1800">
                <a:solidFill>
                  <a:schemeClr val="dk1"/>
                </a:solidFill>
              </a:rPr>
              <a:t>before</a:t>
            </a:r>
            <a:endParaRPr b="1" i="1" sz="1800">
              <a:solidFill>
                <a:schemeClr val="dk1"/>
              </a:solidFill>
            </a:endParaRPr>
          </a:p>
          <a:p>
            <a:pPr indent="-3429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◆"/>
            </a:pPr>
            <a:r>
              <a:rPr b="1" i="1" lang="lv" sz="1800">
                <a:solidFill>
                  <a:schemeClr val="dk1"/>
                </a:solidFill>
              </a:rPr>
              <a:t>after</a:t>
            </a:r>
            <a:endParaRPr b="1" i="1" sz="1800">
              <a:solidFill>
                <a:schemeClr val="dk1"/>
              </a:solidFill>
            </a:endParaRPr>
          </a:p>
        </p:txBody>
      </p:sp>
      <p:grpSp>
        <p:nvGrpSpPr>
          <p:cNvPr id="157" name="Google Shape;157;p34"/>
          <p:cNvGrpSpPr/>
          <p:nvPr/>
        </p:nvGrpSpPr>
        <p:grpSpPr>
          <a:xfrm>
            <a:off x="536200" y="730556"/>
            <a:ext cx="6859125" cy="246794"/>
            <a:chOff x="1018800" y="1156882"/>
            <a:chExt cx="18291000" cy="658118"/>
          </a:xfrm>
        </p:grpSpPr>
        <p:sp>
          <p:nvSpPr>
            <p:cNvPr id="158" name="Google Shape;158;p34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F15A5D"/>
            </a:solidFill>
            <a:ln>
              <a:noFill/>
            </a:ln>
          </p:spPr>
          <p:txBody>
            <a:bodyPr anchorCtr="0" anchor="ctr" bIns="19050" lIns="1890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9" name="Google Shape;159;p34"/>
            <p:cNvSpPr txBox="1"/>
            <p:nvPr/>
          </p:nvSpPr>
          <p:spPr>
            <a:xfrm>
              <a:off x="1476000" y="1224000"/>
              <a:ext cx="178338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b="1" lang="lv" sz="3000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Subordinating Conjunctions</a:t>
              </a:r>
              <a:endParaRPr b="1" sz="3000">
                <a:solidFill>
                  <a:srgbClr val="414042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160" name="Google Shape;160;p34"/>
          <p:cNvSpPr txBox="1"/>
          <p:nvPr/>
        </p:nvSpPr>
        <p:spPr>
          <a:xfrm>
            <a:off x="536200" y="1882300"/>
            <a:ext cx="5077200" cy="27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800"/>
              <a:buChar char="➔"/>
            </a:pPr>
            <a:r>
              <a:rPr b="1" lang="lv" sz="1800">
                <a:solidFill>
                  <a:srgbClr val="414042"/>
                </a:solidFill>
              </a:rPr>
              <a:t>Join together an independent and dependent clause</a:t>
            </a:r>
            <a:br>
              <a:rPr b="1" lang="lv" sz="1800">
                <a:solidFill>
                  <a:srgbClr val="414042"/>
                </a:solidFill>
              </a:rPr>
            </a:br>
            <a:endParaRPr sz="1800">
              <a:solidFill>
                <a:srgbClr val="41404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800"/>
              <a:buChar char="➔"/>
            </a:pPr>
            <a:r>
              <a:rPr b="1" lang="lv" sz="1800">
                <a:solidFill>
                  <a:srgbClr val="414042"/>
                </a:solidFill>
              </a:rPr>
              <a:t>Join together two independent clauses</a:t>
            </a:r>
            <a:endParaRPr b="1" sz="1800">
              <a:solidFill>
                <a:srgbClr val="41404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35"/>
          <p:cNvGrpSpPr/>
          <p:nvPr/>
        </p:nvGrpSpPr>
        <p:grpSpPr>
          <a:xfrm>
            <a:off x="536200" y="730556"/>
            <a:ext cx="7501613" cy="246794"/>
            <a:chOff x="1018800" y="1156882"/>
            <a:chExt cx="20004300" cy="658118"/>
          </a:xfrm>
        </p:grpSpPr>
        <p:sp>
          <p:nvSpPr>
            <p:cNvPr id="166" name="Google Shape;166;p35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F15A5D"/>
            </a:solidFill>
            <a:ln>
              <a:noFill/>
            </a:ln>
          </p:spPr>
          <p:txBody>
            <a:bodyPr anchorCtr="0" anchor="ctr" bIns="19050" lIns="1890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7" name="Google Shape;167;p35"/>
            <p:cNvSpPr txBox="1"/>
            <p:nvPr/>
          </p:nvSpPr>
          <p:spPr>
            <a:xfrm>
              <a:off x="1476000" y="1224000"/>
              <a:ext cx="195471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b="1" lang="lv" sz="3000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Subordinating Conjunctions</a:t>
              </a:r>
              <a:endParaRPr b="1" sz="3000">
                <a:solidFill>
                  <a:srgbClr val="414042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b="1" lang="lv" sz="3000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Independent + dependent </a:t>
              </a:r>
              <a:endParaRPr b="1" sz="3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168" name="Google Shape;168;p35"/>
          <p:cNvSpPr txBox="1"/>
          <p:nvPr/>
        </p:nvSpPr>
        <p:spPr>
          <a:xfrm>
            <a:off x="536200" y="1633200"/>
            <a:ext cx="5939400" cy="26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200"/>
              <a:buChar char="➔"/>
            </a:pPr>
            <a:r>
              <a:rPr b="1" lang="lv" sz="2200" u="sng">
                <a:solidFill>
                  <a:srgbClr val="414042"/>
                </a:solidFill>
              </a:rPr>
              <a:t>I want</a:t>
            </a:r>
            <a:r>
              <a:rPr b="1" lang="lv" sz="2200">
                <a:solidFill>
                  <a:srgbClr val="414042"/>
                </a:solidFill>
              </a:rPr>
              <a:t> to be President </a:t>
            </a:r>
            <a:r>
              <a:rPr b="1" lang="lv" sz="2200">
                <a:solidFill>
                  <a:schemeClr val="dk1"/>
                </a:solidFill>
              </a:rPr>
              <a:t>when </a:t>
            </a:r>
            <a:r>
              <a:rPr b="1" lang="lv" sz="2200" u="sng">
                <a:solidFill>
                  <a:srgbClr val="414042"/>
                </a:solidFill>
              </a:rPr>
              <a:t>I grow up. </a:t>
            </a:r>
            <a:br>
              <a:rPr b="1" lang="lv" sz="2200">
                <a:solidFill>
                  <a:srgbClr val="414042"/>
                </a:solidFill>
              </a:rPr>
            </a:br>
            <a:endParaRPr b="1" sz="2200">
              <a:solidFill>
                <a:srgbClr val="414042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200"/>
              <a:buChar char="➔"/>
            </a:pPr>
            <a:r>
              <a:rPr b="1" lang="lv" sz="2200">
                <a:solidFill>
                  <a:schemeClr val="dk1"/>
                </a:solidFill>
              </a:rPr>
              <a:t>When </a:t>
            </a:r>
            <a:r>
              <a:rPr b="1" lang="lv" sz="2200" u="sng">
                <a:solidFill>
                  <a:srgbClr val="414042"/>
                </a:solidFill>
              </a:rPr>
              <a:t>I grow up</a:t>
            </a:r>
            <a:r>
              <a:rPr b="1" lang="lv" sz="2200">
                <a:solidFill>
                  <a:schemeClr val="dk1"/>
                </a:solidFill>
              </a:rPr>
              <a:t>,</a:t>
            </a:r>
            <a:r>
              <a:rPr b="1" lang="lv" sz="2200">
                <a:solidFill>
                  <a:srgbClr val="414042"/>
                </a:solidFill>
              </a:rPr>
              <a:t> </a:t>
            </a:r>
            <a:r>
              <a:rPr b="1" lang="lv" sz="2200" u="sng">
                <a:solidFill>
                  <a:srgbClr val="414042"/>
                </a:solidFill>
              </a:rPr>
              <a:t>I want</a:t>
            </a:r>
            <a:r>
              <a:rPr b="1" lang="lv" sz="2200">
                <a:solidFill>
                  <a:srgbClr val="414042"/>
                </a:solidFill>
              </a:rPr>
              <a:t> to be a President</a:t>
            </a:r>
            <a:endParaRPr b="1" sz="2200">
              <a:solidFill>
                <a:srgbClr val="41404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36"/>
          <p:cNvGrpSpPr/>
          <p:nvPr/>
        </p:nvGrpSpPr>
        <p:grpSpPr>
          <a:xfrm>
            <a:off x="536200" y="730556"/>
            <a:ext cx="6859125" cy="246794"/>
            <a:chOff x="1018800" y="1156882"/>
            <a:chExt cx="18291000" cy="658118"/>
          </a:xfrm>
        </p:grpSpPr>
        <p:sp>
          <p:nvSpPr>
            <p:cNvPr id="174" name="Google Shape;174;p36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F15A5D"/>
            </a:solidFill>
            <a:ln>
              <a:noFill/>
            </a:ln>
          </p:spPr>
          <p:txBody>
            <a:bodyPr anchorCtr="0" anchor="ctr" bIns="19050" lIns="1890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5" name="Google Shape;175;p36"/>
            <p:cNvSpPr txBox="1"/>
            <p:nvPr/>
          </p:nvSpPr>
          <p:spPr>
            <a:xfrm>
              <a:off x="1476000" y="1224000"/>
              <a:ext cx="178338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b="1" lang="lv" sz="3000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Subordinating </a:t>
              </a:r>
              <a:r>
                <a:rPr b="1" lang="lv" sz="3000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Conjunctions</a:t>
              </a:r>
              <a:endParaRPr b="1" sz="3000">
                <a:solidFill>
                  <a:srgbClr val="414042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b="1" lang="lv" sz="3000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Independent + independent</a:t>
              </a:r>
              <a:endParaRPr b="1" sz="3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176" name="Google Shape;176;p36"/>
          <p:cNvSpPr txBox="1"/>
          <p:nvPr/>
        </p:nvSpPr>
        <p:spPr>
          <a:xfrm>
            <a:off x="536200" y="1633200"/>
            <a:ext cx="7334700" cy="26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200"/>
              <a:buChar char="➔"/>
            </a:pPr>
            <a:r>
              <a:rPr b="1" lang="lv" sz="2200" u="sng">
                <a:solidFill>
                  <a:srgbClr val="414042"/>
                </a:solidFill>
              </a:rPr>
              <a:t>I was</a:t>
            </a:r>
            <a:r>
              <a:rPr b="1" lang="lv" sz="2200">
                <a:solidFill>
                  <a:srgbClr val="414042"/>
                </a:solidFill>
              </a:rPr>
              <a:t> tired after working all day</a:t>
            </a:r>
            <a:r>
              <a:rPr b="1" lang="lv" sz="2200">
                <a:solidFill>
                  <a:schemeClr val="dk1"/>
                </a:solidFill>
              </a:rPr>
              <a:t>, so</a:t>
            </a:r>
            <a:r>
              <a:rPr b="1" lang="lv" sz="2200">
                <a:solidFill>
                  <a:srgbClr val="414042"/>
                </a:solidFill>
              </a:rPr>
              <a:t> </a:t>
            </a:r>
            <a:r>
              <a:rPr b="1" lang="lv" sz="2200" u="sng">
                <a:solidFill>
                  <a:srgbClr val="414042"/>
                </a:solidFill>
              </a:rPr>
              <a:t>I decided</a:t>
            </a:r>
            <a:r>
              <a:rPr b="1" lang="lv" sz="2200">
                <a:solidFill>
                  <a:srgbClr val="414042"/>
                </a:solidFill>
              </a:rPr>
              <a:t> to go to bed early.</a:t>
            </a:r>
            <a:endParaRPr b="1" sz="2200">
              <a:solidFill>
                <a:srgbClr val="41404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7"/>
          <p:cNvSpPr txBox="1"/>
          <p:nvPr/>
        </p:nvSpPr>
        <p:spPr>
          <a:xfrm>
            <a:off x="704700" y="1526548"/>
            <a:ext cx="7155000" cy="18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-36830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2200"/>
              <a:buChar char="➔"/>
            </a:pPr>
            <a:r>
              <a:rPr b="1" lang="lv" sz="2200">
                <a:solidFill>
                  <a:srgbClr val="434343"/>
                </a:solidFill>
              </a:rPr>
              <a:t>Subordinating Conjunctions</a:t>
            </a:r>
            <a:endParaRPr b="1" sz="2200">
              <a:solidFill>
                <a:srgbClr val="434343"/>
              </a:solidFill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➔"/>
            </a:pPr>
            <a:r>
              <a:rPr b="1" lang="lv" sz="2200">
                <a:solidFill>
                  <a:schemeClr val="dk1"/>
                </a:solidFill>
              </a:rPr>
              <a:t>Coordinating conjunctions</a:t>
            </a:r>
            <a:endParaRPr b="1" sz="2200">
              <a:solidFill>
                <a:schemeClr val="dk1"/>
              </a:solidFill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➔"/>
            </a:pPr>
            <a:r>
              <a:rPr b="1" lang="lv" sz="2200">
                <a:solidFill>
                  <a:srgbClr val="434343"/>
                </a:solidFill>
              </a:rPr>
              <a:t>Correlative Conjunctions</a:t>
            </a:r>
            <a:endParaRPr b="1" sz="2200">
              <a:solidFill>
                <a:srgbClr val="434343"/>
              </a:solidFill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t/>
            </a:r>
            <a:endParaRPr b="1" sz="2200">
              <a:solidFill>
                <a:srgbClr val="434343"/>
              </a:solidFill>
            </a:endParaRPr>
          </a:p>
        </p:txBody>
      </p:sp>
      <p:grpSp>
        <p:nvGrpSpPr>
          <p:cNvPr id="182" name="Google Shape;182;p37"/>
          <p:cNvGrpSpPr/>
          <p:nvPr/>
        </p:nvGrpSpPr>
        <p:grpSpPr>
          <a:xfrm>
            <a:off x="536200" y="730556"/>
            <a:ext cx="6859125" cy="246794"/>
            <a:chOff x="1018800" y="1156882"/>
            <a:chExt cx="18291000" cy="658118"/>
          </a:xfrm>
        </p:grpSpPr>
        <p:sp>
          <p:nvSpPr>
            <p:cNvPr id="183" name="Google Shape;183;p37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F15A5D"/>
            </a:solidFill>
            <a:ln>
              <a:noFill/>
            </a:ln>
          </p:spPr>
          <p:txBody>
            <a:bodyPr anchorCtr="0" anchor="ctr" bIns="19050" lIns="1890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4" name="Google Shape;184;p37"/>
            <p:cNvSpPr txBox="1"/>
            <p:nvPr/>
          </p:nvSpPr>
          <p:spPr>
            <a:xfrm>
              <a:off x="1476000" y="1224000"/>
              <a:ext cx="178338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b="1" lang="lv" sz="3000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Conjunction Types</a:t>
              </a:r>
              <a:endParaRPr i="0" sz="30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skola2030">
      <a:dk1>
        <a:srgbClr val="F05A5D"/>
      </a:dk1>
      <a:lt1>
        <a:srgbClr val="059B8B"/>
      </a:lt1>
      <a:dk2>
        <a:srgbClr val="1294D0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itullapa">
  <a:themeElements>
    <a:clrScheme name="skola2030 1">
      <a:dk1>
        <a:srgbClr val="F05A5D"/>
      </a:dk1>
      <a:lt1>
        <a:srgbClr val="FFFFFF"/>
      </a:lt1>
      <a:dk2>
        <a:srgbClr val="1294D0"/>
      </a:dk2>
      <a:lt2>
        <a:srgbClr val="059B8B"/>
      </a:lt2>
      <a:accent1>
        <a:srgbClr val="19537F"/>
      </a:accent1>
      <a:accent2>
        <a:srgbClr val="B92028"/>
      </a:accent2>
      <a:accent3>
        <a:srgbClr val="6DC8BA"/>
      </a:accent3>
      <a:accent4>
        <a:srgbClr val="414041"/>
      </a:accent4>
      <a:accent5>
        <a:srgbClr val="5B9BD5"/>
      </a:accent5>
      <a:accent6>
        <a:srgbClr val="531D56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