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63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29"/>
      <p:bold r:id="rId30"/>
    </p:embeddedFont>
    <p:embeddedFont>
      <p:font typeface="Helvetica Neue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plI3WDQSXN/hV9++gOxmL2/bs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913" autoAdjust="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language-rules/parallelism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language-rules/parallelism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AutoNum type="arabicPeriod"/>
            </a:pPr>
            <a:r>
              <a:rPr lang="lv" sz="1200">
                <a:solidFill>
                  <a:srgbClr val="0D405F"/>
                </a:solidFill>
                <a:highlight>
                  <a:schemeClr val="lt1"/>
                </a:highlight>
              </a:rPr>
              <a:t>Coordinating conjunctions can join two nouns, verbs, adjectives, or other types of word.</a:t>
            </a:r>
            <a:endParaRPr sz="1200">
              <a:solidFill>
                <a:srgbClr val="0D405F"/>
              </a:solidFill>
              <a:highlight>
                <a:schemeClr val="lt1"/>
              </a:highlight>
            </a:endParaRPr>
          </a:p>
          <a:p>
            <a:pPr marL="457200" lvl="0" indent="-3048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AutoNum type="arabicPeriod"/>
            </a:pPr>
            <a:r>
              <a:rPr lang="lv" sz="1200">
                <a:solidFill>
                  <a:srgbClr val="0D405F"/>
                </a:solidFill>
                <a:highlight>
                  <a:schemeClr val="lt1"/>
                </a:highlight>
              </a:rPr>
              <a:t>A clause is a group of words that contains at least a subject and a verb. An independent clause can stand on its own as a full sentence, expressing a complete thought. </a:t>
            </a:r>
            <a:endParaRPr sz="1200">
              <a:solidFill>
                <a:srgbClr val="0D405F"/>
              </a:solidFill>
              <a:highlight>
                <a:schemeClr val="lt1"/>
              </a:highlight>
            </a:endParaRPr>
          </a:p>
          <a:p>
            <a:pPr marL="457200" lvl="0" indent="-3048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AutoNum type="arabicPeriod"/>
            </a:pPr>
            <a:r>
              <a:rPr lang="lv" sz="1200">
                <a:solidFill>
                  <a:srgbClr val="0D405F"/>
                </a:solidFill>
                <a:highlight>
                  <a:schemeClr val="lt1"/>
                </a:highlight>
              </a:rPr>
              <a:t>They can also join different types of phrases.</a:t>
            </a:r>
            <a:endParaRPr sz="1200">
              <a:solidFill>
                <a:srgbClr val="0D405F"/>
              </a:solidFill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0D405F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0D405F"/>
              </a:solidFill>
              <a:highlight>
                <a:srgbClr val="FFFFFF"/>
              </a:highlight>
            </a:endParaRPr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AutoNum type="arabicPeriod"/>
            </a:pPr>
            <a:r>
              <a:rPr lang="lv" sz="1200">
                <a:solidFill>
                  <a:srgbClr val="0D405F"/>
                </a:solidFill>
                <a:highlight>
                  <a:srgbClr val="FFFFFF"/>
                </a:highlight>
              </a:rPr>
              <a:t>A clause is a group of words that contains at least a subject and a verb. An independent clause can stand on its own as a full sentence, expressing a complete thought. </a:t>
            </a:r>
            <a:endParaRPr sz="1200"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AutoNum type="arabicPeriod"/>
            </a:pPr>
            <a:r>
              <a:rPr lang="lv" sz="1200">
                <a:solidFill>
                  <a:srgbClr val="0D405F"/>
                </a:solidFill>
                <a:highlight>
                  <a:srgbClr val="FFFFFF"/>
                </a:highlight>
              </a:rPr>
              <a:t>That Rowing really knew gow to join together independent clauses, doesnt she?</a:t>
            </a:r>
            <a:endParaRPr sz="1200">
              <a:solidFill>
                <a:srgbClr val="0D405F"/>
              </a:solidFill>
              <a:highlight>
                <a:srgbClr val="FFFFFF"/>
              </a:highlight>
            </a:endParaRPr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They all have their own way of connecting the sentences</a:t>
            </a:r>
            <a:endParaRPr/>
          </a:p>
        </p:txBody>
      </p:sp>
      <p:sp>
        <p:nvSpPr>
          <p:cNvPr id="222" name="Google Shape;2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lv" sz="1200">
                <a:solidFill>
                  <a:srgbClr val="0D405F"/>
                </a:solidFill>
                <a:highlight>
                  <a:srgbClr val="FFFFFF"/>
                </a:highlight>
              </a:rPr>
              <a:t>This type of conjunction always Correlative conjunctions must use </a:t>
            </a:r>
            <a:r>
              <a:rPr lang="lv" sz="1200">
                <a:solidFill>
                  <a:srgbClr val="1F80E8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parallel structure</a:t>
            </a:r>
            <a:r>
              <a:rPr lang="lv" sz="1200">
                <a:solidFill>
                  <a:srgbClr val="0D405F"/>
                </a:solidFill>
                <a:highlight>
                  <a:srgbClr val="FFFFFF"/>
                </a:highlight>
              </a:rPr>
              <a:t>, which means the two elements should take the same grammatical form.comes in a pair and is used to join grammatically equal elements in a sentence.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 sz="1200">
                <a:solidFill>
                  <a:srgbClr val="0D405F"/>
                </a:solidFill>
                <a:highlight>
                  <a:srgbClr val="FFFFFF"/>
                </a:highlight>
              </a:rPr>
              <a:t>This type of conjunction always Correlative conjunctions must use </a:t>
            </a:r>
            <a:r>
              <a:rPr lang="lv" sz="1200">
                <a:solidFill>
                  <a:srgbClr val="1F80E8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parallel structure</a:t>
            </a:r>
            <a:r>
              <a:rPr lang="lv" sz="1200">
                <a:solidFill>
                  <a:srgbClr val="0D405F"/>
                </a:solidFill>
                <a:highlight>
                  <a:srgbClr val="FFFFFF"/>
                </a:highlight>
              </a:rPr>
              <a:t>, which means the two elements should take the same grammatical form.comes in a pair and is used to join grammatically equal elements in a sentence.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UZDEVUMS. Datu kamera. Ir četras kastītes ar uzrakstiem. sagrupējam šos vārdus</a:t>
            </a:r>
            <a:endParaRPr/>
          </a:p>
          <a:p>
            <a:pPr marL="457200" lvl="0" indent="-2984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lv"/>
              <a:t>So, therefore, because - and </a:t>
            </a:r>
            <a:endParaRPr/>
          </a:p>
          <a:p>
            <a:pPr marL="457200" lvl="0" indent="-2984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lv"/>
              <a:t>Nevertheless, although, but</a:t>
            </a:r>
            <a:endParaRPr/>
          </a:p>
          <a:p>
            <a:pPr marL="457200" lvl="0" indent="-2984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lv"/>
              <a:t>However, whereas, on the other hand (as, as; not as, as), or, instead of</a:t>
            </a:r>
            <a:endParaRPr/>
          </a:p>
          <a:p>
            <a:pPr marL="457200" lvl="0" indent="-2984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lv"/>
              <a:t>Moreover, in addition, as well as</a:t>
            </a:r>
            <a:endParaRPr/>
          </a:p>
        </p:txBody>
      </p:sp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07778f0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d07778f0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the task : to listen to the cnj that you hear in the video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d07778f06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d07778f06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the task : to listen to the cnj that you hear in the video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07778f06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d07778f06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07778f06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d07778f06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the task : to listen to the cnj that you hear in the video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v"/>
              <a:t>Video, kur cilvēks ierunā svarīgu tēmu par iedzimtību (bioloģija)/</a:t>
            </a:r>
            <a:r>
              <a:rPr lang="lv" sz="1000" b="1">
                <a:solidFill>
                  <a:schemeClr val="dk1"/>
                </a:solidFill>
                <a:highlight>
                  <a:srgbClr val="FFFFFF"/>
                </a:highlight>
              </a:rPr>
              <a:t>Zīmola koncepcijas izveide (dizains un tehnoloģijas), Cilvēkkapitāls un ilgtspēja (sociālās zinātnes)</a:t>
            </a:r>
            <a:endParaRPr sz="10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v" sz="1000" b="1">
                <a:solidFill>
                  <a:schemeClr val="dk1"/>
                </a:solidFill>
                <a:highlight>
                  <a:srgbClr val="FFFFFF"/>
                </a:highlight>
              </a:rPr>
              <a:t>tekstā iesaistīt passive voice un visus linkerus, kas tika iepriekš minēti + uzdevums, kur skolēni var atzīmēt, kuri no vārdiem tika dzirdēti.</a:t>
            </a:r>
            <a:endParaRPr sz="10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b="1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v"/>
              <a:t>SHOW THE DIFFERENCE BETWEEN DEPENDENT AND INDEPENDENT CLAUSES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They all have their own way of connecting the sentences</a:t>
            </a: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They are called subordinate conjunctions because they joi subordiate clauses or “dependent” to an independent one</a:t>
            </a: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Notice that subordinate conjunction can appear ether between the clauses or at the start of it.</a:t>
            </a: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Notice that subordinate conjunction can appear ether between the clauses or at the start of it.</a:t>
            </a: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They all have their own way of connecting the sentences</a:t>
            </a: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s_fons">
  <p:cSld name="Tituls_fo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/>
          <p:nvPr/>
        </p:nvSpPr>
        <p:spPr>
          <a:xfrm>
            <a:off x="394" y="0"/>
            <a:ext cx="9186600" cy="39015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endParaRPr sz="3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3"/>
          <p:cNvSpPr/>
          <p:nvPr/>
        </p:nvSpPr>
        <p:spPr>
          <a:xfrm>
            <a:off x="0" y="864000"/>
            <a:ext cx="1295400" cy="6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endParaRPr sz="3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3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4388" y="4230646"/>
            <a:ext cx="2735223" cy="631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534" y="1071356"/>
            <a:ext cx="906313" cy="17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s_fons">
  <p:cSld name="Tituls_fo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0"/>
          <p:cNvSpPr/>
          <p:nvPr/>
        </p:nvSpPr>
        <p:spPr>
          <a:xfrm>
            <a:off x="394" y="0"/>
            <a:ext cx="9186600" cy="3901500"/>
          </a:xfrm>
          <a:prstGeom prst="rect">
            <a:avLst/>
          </a:prstGeom>
          <a:solidFill>
            <a:srgbClr val="6EC8BB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endParaRPr sz="3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0"/>
          <p:cNvSpPr/>
          <p:nvPr/>
        </p:nvSpPr>
        <p:spPr>
          <a:xfrm>
            <a:off x="0" y="864000"/>
            <a:ext cx="1295400" cy="6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endParaRPr sz="3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40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4388" y="4230646"/>
            <a:ext cx="2735223" cy="631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4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534" y="1071356"/>
            <a:ext cx="906313" cy="17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lts fons, logo">
  <p:cSld name="Balts fons, log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/>
          <p:nvPr/>
        </p:nvSpPr>
        <p:spPr>
          <a:xfrm>
            <a:off x="-1113750" y="4029750"/>
            <a:ext cx="2227500" cy="2227500"/>
          </a:xfrm>
          <a:prstGeom prst="ellipse">
            <a:avLst/>
          </a:prstGeom>
          <a:solidFill>
            <a:srgbClr val="F15A5D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Google Shape;71;p27"/>
          <p:cNvSpPr/>
          <p:nvPr/>
        </p:nvSpPr>
        <p:spPr>
          <a:xfrm>
            <a:off x="7637461" y="-1506539"/>
            <a:ext cx="3013200" cy="3013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2" name="Google Shape;7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81200" y="432000"/>
            <a:ext cx="904876" cy="17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ils fons, logo">
  <p:cSld name="zils fons, log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75;p28"/>
          <p:cNvSpPr/>
          <p:nvPr/>
        </p:nvSpPr>
        <p:spPr>
          <a:xfrm>
            <a:off x="-1113750" y="4029750"/>
            <a:ext cx="2227500" cy="2227500"/>
          </a:xfrm>
          <a:prstGeom prst="ellipse">
            <a:avLst/>
          </a:prstGeom>
          <a:solidFill>
            <a:srgbClr val="6EC8BB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" name="Google Shape;76;p28"/>
          <p:cNvSpPr/>
          <p:nvPr/>
        </p:nvSpPr>
        <p:spPr>
          <a:xfrm>
            <a:off x="7637461" y="-1506539"/>
            <a:ext cx="3013200" cy="3013200"/>
          </a:xfrm>
          <a:prstGeom prst="ellipse">
            <a:avLst/>
          </a:prstGeom>
          <a:solidFill>
            <a:srgbClr val="6EC8BB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7" name="Google Shape;7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81284" y="432000"/>
            <a:ext cx="904876" cy="17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/>
          <p:nvPr/>
        </p:nvSpPr>
        <p:spPr>
          <a:xfrm>
            <a:off x="0" y="0"/>
            <a:ext cx="9144000" cy="3901500"/>
          </a:xfrm>
          <a:prstGeom prst="rect">
            <a:avLst/>
          </a:prstGeom>
          <a:solidFill>
            <a:srgbClr val="6EC8BB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0" name="Google Shape;8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7763" y="2834878"/>
            <a:ext cx="933450" cy="86677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9"/>
          <p:cNvSpPr txBox="1"/>
          <p:nvPr/>
        </p:nvSpPr>
        <p:spPr>
          <a:xfrm>
            <a:off x="1386360" y="2634338"/>
            <a:ext cx="4563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lv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Piedāvā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9"/>
          <p:cNvSpPr txBox="1"/>
          <p:nvPr/>
        </p:nvSpPr>
        <p:spPr>
          <a:xfrm>
            <a:off x="4391986" y="2634338"/>
            <a:ext cx="352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lv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Īsteno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9"/>
          <p:cNvSpPr txBox="1"/>
          <p:nvPr/>
        </p:nvSpPr>
        <p:spPr>
          <a:xfrm>
            <a:off x="6970213" y="2634338"/>
            <a:ext cx="6480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lv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Seko mums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1938" y="3106341"/>
            <a:ext cx="1000124" cy="32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2240" y="3084807"/>
            <a:ext cx="1243014" cy="24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rem ipsum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ļš_fons, logo">
  <p:cSld name="zaļš_fons, log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59B8C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42"/>
          <p:cNvSpPr/>
          <p:nvPr/>
        </p:nvSpPr>
        <p:spPr>
          <a:xfrm>
            <a:off x="-1113750" y="4029750"/>
            <a:ext cx="2227500" cy="2227500"/>
          </a:xfrm>
          <a:prstGeom prst="ellipse">
            <a:avLst/>
          </a:prstGeom>
          <a:solidFill>
            <a:srgbClr val="6EC8BB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42"/>
          <p:cNvSpPr/>
          <p:nvPr/>
        </p:nvSpPr>
        <p:spPr>
          <a:xfrm>
            <a:off x="7637461" y="-1506539"/>
            <a:ext cx="3013200" cy="3013200"/>
          </a:xfrm>
          <a:prstGeom prst="ellipse">
            <a:avLst/>
          </a:prstGeom>
          <a:solidFill>
            <a:srgbClr val="6EC8BB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1" name="Google Shape;9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81284" y="432000"/>
            <a:ext cx="904876" cy="17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rkans labā malā">
  <p:cSld name="sarkans labā malā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3"/>
          <p:cNvSpPr/>
          <p:nvPr/>
        </p:nvSpPr>
        <p:spPr>
          <a:xfrm>
            <a:off x="4816800" y="0"/>
            <a:ext cx="4327200" cy="51435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ils labā malā">
  <p:cSld name="zils labā malā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5"/>
          <p:cNvSpPr/>
          <p:nvPr/>
        </p:nvSpPr>
        <p:spPr>
          <a:xfrm>
            <a:off x="4605750" y="0"/>
            <a:ext cx="4538400" cy="5143500"/>
          </a:xfrm>
          <a:prstGeom prst="rect">
            <a:avLst/>
          </a:prstGeom>
          <a:solidFill>
            <a:srgbClr val="1394D1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81284" y="432000"/>
            <a:ext cx="904876" cy="17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rkans fons, logo">
  <p:cSld name="sarkans fons, log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46"/>
          <p:cNvSpPr/>
          <p:nvPr/>
        </p:nvSpPr>
        <p:spPr>
          <a:xfrm>
            <a:off x="-1113750" y="4029750"/>
            <a:ext cx="2227500" cy="2227500"/>
          </a:xfrm>
          <a:prstGeom prst="ellipse">
            <a:avLst/>
          </a:prstGeom>
          <a:solidFill>
            <a:srgbClr val="BA2028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46"/>
          <p:cNvSpPr/>
          <p:nvPr/>
        </p:nvSpPr>
        <p:spPr>
          <a:xfrm>
            <a:off x="7637461" y="-1506539"/>
            <a:ext cx="3013200" cy="3013200"/>
          </a:xfrm>
          <a:prstGeom prst="ellipse">
            <a:avLst/>
          </a:prstGeom>
          <a:solidFill>
            <a:srgbClr val="BA2028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" name="Google Shape;10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81284" y="432000"/>
            <a:ext cx="904876" cy="17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81200" y="432000"/>
            <a:ext cx="904876" cy="17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8"/>
          <p:cNvSpPr/>
          <p:nvPr/>
        </p:nvSpPr>
        <p:spPr>
          <a:xfrm>
            <a:off x="0" y="0"/>
            <a:ext cx="4572600" cy="5143500"/>
          </a:xfrm>
          <a:prstGeom prst="rect">
            <a:avLst/>
          </a:prstGeom>
          <a:solidFill>
            <a:srgbClr val="059B8C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48"/>
          <p:cNvSpPr/>
          <p:nvPr/>
        </p:nvSpPr>
        <p:spPr>
          <a:xfrm>
            <a:off x="4572000" y="0"/>
            <a:ext cx="4572600" cy="51435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9"/>
          <p:cNvSpPr/>
          <p:nvPr/>
        </p:nvSpPr>
        <p:spPr>
          <a:xfrm>
            <a:off x="1921950" y="2235600"/>
            <a:ext cx="818100" cy="818100"/>
          </a:xfrm>
          <a:prstGeom prst="ellipse">
            <a:avLst/>
          </a:prstGeom>
          <a:solidFill>
            <a:srgbClr val="F15A5D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p49"/>
          <p:cNvSpPr/>
          <p:nvPr/>
        </p:nvSpPr>
        <p:spPr>
          <a:xfrm>
            <a:off x="3042450" y="2235600"/>
            <a:ext cx="818100" cy="818100"/>
          </a:xfrm>
          <a:prstGeom prst="ellipse">
            <a:avLst/>
          </a:prstGeom>
          <a:solidFill>
            <a:srgbClr val="BA2028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49"/>
          <p:cNvSpPr/>
          <p:nvPr/>
        </p:nvSpPr>
        <p:spPr>
          <a:xfrm>
            <a:off x="4162950" y="2235600"/>
            <a:ext cx="818100" cy="818100"/>
          </a:xfrm>
          <a:prstGeom prst="ellipse">
            <a:avLst/>
          </a:prstGeom>
          <a:solidFill>
            <a:srgbClr val="059B8C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49"/>
          <p:cNvSpPr/>
          <p:nvPr/>
        </p:nvSpPr>
        <p:spPr>
          <a:xfrm>
            <a:off x="5283450" y="2235600"/>
            <a:ext cx="818100" cy="818100"/>
          </a:xfrm>
          <a:prstGeom prst="ellipse">
            <a:avLst/>
          </a:prstGeom>
          <a:solidFill>
            <a:srgbClr val="531D56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49"/>
          <p:cNvSpPr/>
          <p:nvPr/>
        </p:nvSpPr>
        <p:spPr>
          <a:xfrm>
            <a:off x="6403950" y="2235600"/>
            <a:ext cx="818100" cy="818100"/>
          </a:xfrm>
          <a:prstGeom prst="ellipse">
            <a:avLst/>
          </a:prstGeom>
          <a:solidFill>
            <a:srgbClr val="1394D1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/>
          <p:nvPr/>
        </p:nvSpPr>
        <p:spPr>
          <a:xfrm>
            <a:off x="394" y="0"/>
            <a:ext cx="9186600" cy="39015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endParaRPr sz="3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2"/>
          <p:cNvSpPr/>
          <p:nvPr/>
        </p:nvSpPr>
        <p:spPr>
          <a:xfrm>
            <a:off x="0" y="864000"/>
            <a:ext cx="1295400" cy="6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endParaRPr sz="3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2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9500" y="4230646"/>
            <a:ext cx="2735223" cy="631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2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534" y="1071356"/>
            <a:ext cx="906313" cy="1770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1620000" y="864000"/>
            <a:ext cx="6750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 Black"/>
              <a:buNone/>
              <a:defRPr sz="27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1620000" y="2169450"/>
            <a:ext cx="675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/>
          <p:nvPr/>
        </p:nvSpPr>
        <p:spPr>
          <a:xfrm>
            <a:off x="1620000" y="2504250"/>
            <a:ext cx="67500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lv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</a:t>
            </a:r>
            <a:br>
              <a:rPr lang="lv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lv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 amet consedetuer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EtAkpf233irSVq5whNFmmYqtrXwZRJ5J/vie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/>
          <p:nvPr/>
        </p:nvSpPr>
        <p:spPr>
          <a:xfrm>
            <a:off x="1620000" y="821138"/>
            <a:ext cx="6750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 Black"/>
              <a:buNone/>
            </a:pPr>
            <a:r>
              <a:rPr lang="lv" sz="43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Guidelines on Correct Conjunction Usage</a:t>
            </a:r>
            <a:endParaRPr sz="43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 Black"/>
              <a:buNone/>
            </a:pPr>
            <a:endParaRPr sz="1700" b="0" i="0" u="none" strike="noStrike" cap="none">
              <a:solidFill>
                <a:schemeClr val="accent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/>
        </p:nvSpPr>
        <p:spPr>
          <a:xfrm>
            <a:off x="956329" y="1217850"/>
            <a:ext cx="3545100" cy="27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➔"/>
            </a:pP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Grammatically equal</a:t>
            </a:r>
            <a:endParaRPr sz="24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◆"/>
            </a:pPr>
            <a:r>
              <a:rPr lang="lv" sz="2400" b="0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two words</a:t>
            </a:r>
            <a:endParaRPr sz="2400" b="0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◆"/>
            </a:pPr>
            <a:r>
              <a:rPr lang="lv" sz="2400" b="0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two phrases</a:t>
            </a:r>
            <a:endParaRPr sz="2400" b="0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◆"/>
            </a:pPr>
            <a:r>
              <a:rPr lang="lv" sz="2400" b="0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two independent clauses</a:t>
            </a:r>
            <a:endParaRPr sz="2400" b="0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" name="Google Shape;198;p10"/>
          <p:cNvGrpSpPr/>
          <p:nvPr/>
        </p:nvGrpSpPr>
        <p:grpSpPr>
          <a:xfrm>
            <a:off x="986142" y="374850"/>
            <a:ext cx="6859125" cy="246794"/>
            <a:chOff x="1018800" y="1156882"/>
            <a:chExt cx="18291000" cy="658118"/>
          </a:xfrm>
        </p:grpSpPr>
        <p:sp>
          <p:nvSpPr>
            <p:cNvPr id="199" name="Google Shape;199;p10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spcFirstLastPara="1" wrap="square" lIns="1890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0" name="Google Shape;200;p10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lang="lv" sz="3200" b="1" i="0" u="none" strike="noStrike" cap="non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Coordinating Conjunctions</a:t>
              </a:r>
              <a:endParaRPr sz="3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201" name="Google Shape;201;p10"/>
          <p:cNvSpPr txBox="1"/>
          <p:nvPr/>
        </p:nvSpPr>
        <p:spPr>
          <a:xfrm>
            <a:off x="5709462" y="683550"/>
            <a:ext cx="2289000" cy="3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4572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lv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FANBOYS</a:t>
            </a:r>
            <a:endParaRPr sz="24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◆"/>
            </a:pPr>
            <a:r>
              <a:rPr lang="lv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lv" sz="2400" b="1" i="1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sz="2400" b="1" i="1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◆"/>
            </a:pPr>
            <a:r>
              <a:rPr lang="lv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lv" sz="2400" b="1" i="1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endParaRPr sz="2400" b="1" i="1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◆"/>
            </a:pPr>
            <a:r>
              <a:rPr lang="lv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lv" sz="2400" b="1" i="1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sz="2400" b="1" i="1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◆"/>
            </a:pPr>
            <a:r>
              <a:rPr lang="lv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lv" sz="2400" b="1" i="1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endParaRPr sz="2400" b="1" i="1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◆"/>
            </a:pPr>
            <a:r>
              <a:rPr lang="lv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lv" sz="2400" b="1" i="1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2400" b="1" i="1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◆"/>
            </a:pPr>
            <a:r>
              <a:rPr lang="lv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lv" sz="2400" b="1" i="1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et</a:t>
            </a:r>
            <a:endParaRPr sz="2400" b="1" i="1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◆"/>
            </a:pPr>
            <a:r>
              <a:rPr lang="lv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lv" sz="2400" b="1" i="1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2400" b="0" i="1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3">
            <a:alphaModFix/>
          </a:blip>
          <a:srcRect l="43418" t="41975" r="48340" b="4243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/>
          <p:nvPr/>
        </p:nvSpPr>
        <p:spPr>
          <a:xfrm>
            <a:off x="714574" y="1621369"/>
            <a:ext cx="8211711" cy="25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lang="lv" sz="20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data was collected through</a:t>
            </a:r>
            <a:r>
              <a:rPr lang="lv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questionnaires </a:t>
            </a:r>
            <a:r>
              <a:rPr lang="lv" sz="2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lv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interviews.</a:t>
            </a:r>
            <a:br>
              <a:rPr lang="lv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lang="lv" sz="20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She usually studies </a:t>
            </a:r>
            <a:r>
              <a:rPr lang="lv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the library </a:t>
            </a:r>
            <a:r>
              <a:rPr lang="lv" sz="20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lv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at a cafe.</a:t>
            </a:r>
            <a:br>
              <a:rPr lang="lv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lang="lv" sz="20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lv" sz="2000" b="1" i="0" u="sng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’ve</a:t>
            </a:r>
            <a:r>
              <a:rPr lang="lv" sz="20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all </a:t>
            </a:r>
            <a:r>
              <a:rPr lang="lv" sz="2000" b="1" i="0" u="sng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got </a:t>
            </a:r>
            <a:r>
              <a:rPr lang="lv" sz="20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both light and dark inside us</a:t>
            </a:r>
            <a:r>
              <a:rPr lang="lv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what</a:t>
            </a:r>
            <a:r>
              <a:rPr lang="lv" sz="20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matters is </a:t>
            </a:r>
            <a:r>
              <a:rPr lang="lv" sz="2000" b="1" i="0" u="sng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part</a:t>
            </a:r>
            <a:r>
              <a:rPr lang="lv" sz="20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we </a:t>
            </a:r>
            <a:r>
              <a:rPr lang="lv" sz="2000" b="1" i="0" u="sng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choose</a:t>
            </a:r>
            <a:r>
              <a:rPr lang="lv" sz="20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to act on. 			</a:t>
            </a:r>
            <a:r>
              <a:rPr lang="lv" sz="2000" b="1" i="1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- Sirius Black</a:t>
            </a:r>
            <a:endParaRPr sz="2000" b="1" i="1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11"/>
          <p:cNvGrpSpPr/>
          <p:nvPr/>
        </p:nvGrpSpPr>
        <p:grpSpPr>
          <a:xfrm>
            <a:off x="714575" y="711174"/>
            <a:ext cx="6859125" cy="246794"/>
            <a:chOff x="1018800" y="1156882"/>
            <a:chExt cx="18291000" cy="658118"/>
          </a:xfrm>
        </p:grpSpPr>
        <p:sp>
          <p:nvSpPr>
            <p:cNvPr id="209" name="Google Shape;209;p11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spcFirstLastPara="1" wrap="square" lIns="1890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0" name="Google Shape;210;p11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lang="lv" sz="3000" b="1" i="0" u="none" strike="noStrike" cap="non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Coordinating Conjunctions</a:t>
              </a:r>
              <a:br>
                <a:rPr lang="lv" sz="3000" b="1" i="0" u="none" strike="noStrike" cap="non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</a:br>
              <a:r>
                <a:rPr lang="lv" sz="3000" b="1" i="0" u="none" strike="noStrike" cap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Words		</a:t>
              </a:r>
              <a:r>
                <a:rPr lang="lv" sz="30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Phrases</a:t>
              </a:r>
              <a:r>
                <a:rPr lang="lv" sz="3000" b="1" i="0" u="none" strike="noStrike" cap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		</a:t>
              </a:r>
              <a:r>
                <a:rPr lang="lv" sz="3000" b="1" i="0" u="none" strike="noStrike" cap="none">
                  <a:solidFill>
                    <a:schemeClr val="dk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Clauses</a:t>
              </a:r>
              <a:r>
                <a:rPr lang="lv" sz="3000" b="1" i="0" u="none" strike="noStrike" cap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	</a:t>
              </a:r>
              <a:endParaRPr sz="3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/>
          <p:nvPr/>
        </p:nvSpPr>
        <p:spPr>
          <a:xfrm>
            <a:off x="0" y="1476226"/>
            <a:ext cx="8926285" cy="25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We’ve all got both light and dark inside us</a:t>
            </a:r>
            <a:r>
              <a:rPr lang="lv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what</a:t>
            </a: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matters is the part we choose to act on. 	</a:t>
            </a:r>
            <a:b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lv" sz="2400" b="1" i="0" u="sng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’ve</a:t>
            </a: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all </a:t>
            </a:r>
            <a:r>
              <a:rPr lang="lv" sz="2400" b="1" i="0" u="sng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got </a:t>
            </a: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both light and dark inside us</a:t>
            </a:r>
            <a:r>
              <a:rPr lang="lv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What</a:t>
            </a: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matters is </a:t>
            </a:r>
            <a:r>
              <a:rPr lang="lv" sz="2400" b="1" i="0" u="sng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part</a:t>
            </a: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we </a:t>
            </a:r>
            <a:r>
              <a:rPr lang="lv" sz="2400" b="1" i="0" u="sng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choose</a:t>
            </a: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to act on. 					</a:t>
            </a:r>
            <a:endParaRPr sz="24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12"/>
          <p:cNvGrpSpPr/>
          <p:nvPr/>
        </p:nvGrpSpPr>
        <p:grpSpPr>
          <a:xfrm>
            <a:off x="536200" y="600361"/>
            <a:ext cx="7379637" cy="551107"/>
            <a:chOff x="1018800" y="282161"/>
            <a:chExt cx="19679032" cy="1469621"/>
          </a:xfrm>
        </p:grpSpPr>
        <p:sp>
          <p:nvSpPr>
            <p:cNvPr id="217" name="Google Shape;217;p12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spcFirstLastPara="1" wrap="square" lIns="1890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8" name="Google Shape;218;p12"/>
            <p:cNvSpPr txBox="1"/>
            <p:nvPr/>
          </p:nvSpPr>
          <p:spPr>
            <a:xfrm>
              <a:off x="2864032" y="282161"/>
              <a:ext cx="17833800" cy="591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lang="lv" sz="3000" b="1" i="0" u="none" strike="noStrike" cap="non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Coordinating Conjunctions</a:t>
              </a:r>
              <a:br>
                <a:rPr lang="lv" sz="3000" b="1" i="0" u="none" strike="noStrike" cap="non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</a:br>
              <a:r>
                <a:rPr lang="lv" sz="3000" b="1" i="0" u="none" strike="noStrike" cap="none">
                  <a:solidFill>
                    <a:schemeClr val="dk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Clauses</a:t>
              </a:r>
              <a:r>
                <a:rPr lang="lv" sz="3000" b="1" i="0" u="none" strike="noStrike" cap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	</a:t>
              </a:r>
              <a:endParaRPr sz="3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 l="43418" t="41975" r="48340" b="4243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/>
          <p:nvPr/>
        </p:nvSpPr>
        <p:spPr>
          <a:xfrm>
            <a:off x="994500" y="1236263"/>
            <a:ext cx="7155000" cy="18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457200" marR="0" lvl="0" indent="-3683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Char char="➔"/>
            </a:pPr>
            <a:r>
              <a:rPr lang="lv" sz="2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Subordinating Conjunctions</a:t>
            </a:r>
            <a:endParaRPr sz="22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Char char="➔"/>
            </a:pPr>
            <a:r>
              <a:rPr lang="lv" sz="2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Coordinating conjunctions</a:t>
            </a:r>
            <a:endParaRPr sz="22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➔"/>
            </a:pPr>
            <a:r>
              <a:rPr lang="lv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Correlative Conjunctions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Google Shape;225;p13"/>
          <p:cNvGrpSpPr/>
          <p:nvPr/>
        </p:nvGrpSpPr>
        <p:grpSpPr>
          <a:xfrm>
            <a:off x="1142437" y="628956"/>
            <a:ext cx="6859125" cy="246794"/>
            <a:chOff x="1018800" y="1156882"/>
            <a:chExt cx="18291000" cy="658118"/>
          </a:xfrm>
        </p:grpSpPr>
        <p:sp>
          <p:nvSpPr>
            <p:cNvPr id="226" name="Google Shape;226;p13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spcFirstLastPara="1" wrap="square" lIns="1890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7" name="Google Shape;227;p13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lang="lv" sz="3000" b="1" i="0" u="none" strike="noStrike" cap="non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Conjunction Types</a:t>
              </a:r>
              <a:endParaRPr sz="3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 l="43418" t="41975" r="48340" b="4243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 txBox="1"/>
          <p:nvPr/>
        </p:nvSpPr>
        <p:spPr>
          <a:xfrm>
            <a:off x="704700" y="1526548"/>
            <a:ext cx="7155000" cy="18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" name="Google Shape;234;p14"/>
          <p:cNvGrpSpPr/>
          <p:nvPr/>
        </p:nvGrpSpPr>
        <p:grpSpPr>
          <a:xfrm>
            <a:off x="1000575" y="515954"/>
            <a:ext cx="6859125" cy="246794"/>
            <a:chOff x="1018800" y="1156882"/>
            <a:chExt cx="18291000" cy="658118"/>
          </a:xfrm>
        </p:grpSpPr>
        <p:sp>
          <p:nvSpPr>
            <p:cNvPr id="235" name="Google Shape;235;p14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spcFirstLastPara="1" wrap="square" lIns="1890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6" name="Google Shape;236;p14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lang="lv" sz="3000" b="1" i="0" u="none" strike="noStrike" cap="non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Correlative Conjunctions</a:t>
              </a:r>
              <a:endParaRPr sz="3000" b="1" i="0" u="none" strike="noStrike" cap="none">
                <a:solidFill>
                  <a:srgbClr val="414042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237" name="Google Shape;237;p14"/>
          <p:cNvSpPr txBox="1"/>
          <p:nvPr/>
        </p:nvSpPr>
        <p:spPr>
          <a:xfrm>
            <a:off x="664831" y="1278502"/>
            <a:ext cx="4860900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lang="lv" sz="20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Used in pairs</a:t>
            </a:r>
            <a:endParaRPr sz="20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◆"/>
            </a:pPr>
            <a:r>
              <a:rPr lang="lv" sz="20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Joins words/phrases/similar clauses</a:t>
            </a:r>
            <a:endParaRPr sz="20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lang="lv" sz="20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Must use parallel structure</a:t>
            </a:r>
            <a:endParaRPr sz="20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lang="lv" sz="20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Do not need a comma to separate sentences</a:t>
            </a:r>
            <a:endParaRPr sz="20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5525731" y="739041"/>
            <a:ext cx="3040800" cy="26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342900" marR="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5A5D"/>
              </a:buClr>
              <a:buSzPts val="2400"/>
              <a:buFont typeface="Noto Sans Symbols"/>
              <a:buNone/>
            </a:pPr>
            <a:endParaRPr sz="2000" b="1" i="1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5A5D"/>
              </a:buClr>
              <a:buSzPts val="2400"/>
              <a:buFont typeface="Noto Sans Symbols"/>
              <a:buChar char="▪"/>
            </a:pPr>
            <a:r>
              <a:rPr lang="lv" sz="2000" b="1" i="1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either … or</a:t>
            </a:r>
            <a:endParaRPr sz="2000" b="1" i="1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5A5D"/>
              </a:buClr>
              <a:buSzPts val="2400"/>
              <a:buFont typeface="Noto Sans Symbols"/>
              <a:buChar char="▪"/>
            </a:pPr>
            <a:r>
              <a:rPr lang="lv" sz="2000" b="1" i="1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neither … nor</a:t>
            </a:r>
            <a:endParaRPr sz="2000" b="1" i="1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5A5D"/>
              </a:buClr>
              <a:buSzPts val="2400"/>
              <a:buFont typeface="Noto Sans Symbols"/>
              <a:buChar char="▪"/>
            </a:pPr>
            <a:r>
              <a:rPr lang="lv" sz="2000" b="1" i="1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not only … but also</a:t>
            </a:r>
            <a:endParaRPr sz="2000" b="1" i="1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5A5D"/>
              </a:buClr>
              <a:buSzPts val="2400"/>
              <a:buFont typeface="Noto Sans Symbols"/>
              <a:buChar char="▪"/>
            </a:pPr>
            <a:r>
              <a:rPr lang="lv" sz="2000" b="1" i="1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and both … and</a:t>
            </a:r>
            <a:endParaRPr sz="20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4"/>
          <p:cNvPicPr preferRelativeResize="0"/>
          <p:nvPr/>
        </p:nvPicPr>
        <p:blipFill rotWithShape="1">
          <a:blip r:embed="rId3">
            <a:alphaModFix/>
          </a:blip>
          <a:srcRect l="43418" t="41975" r="48340" b="4243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/>
          <p:nvPr/>
        </p:nvSpPr>
        <p:spPr>
          <a:xfrm>
            <a:off x="704700" y="1526548"/>
            <a:ext cx="7155000" cy="18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00575" y="599927"/>
            <a:ext cx="6859125" cy="246794"/>
            <a:chOff x="1018800" y="1156882"/>
            <a:chExt cx="18291000" cy="658118"/>
          </a:xfrm>
        </p:grpSpPr>
        <p:sp>
          <p:nvSpPr>
            <p:cNvPr id="246" name="Google Shape;246;p15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spcFirstLastPara="1" wrap="square" lIns="1890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7" name="Google Shape;247;p15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lang="lv" sz="3000" b="1" i="0" u="none" strike="noStrike" cap="non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Correlative Conjunctions</a:t>
              </a:r>
              <a:br>
                <a:rPr lang="lv" sz="3000" b="1" i="0" u="none" strike="noStrike" cap="non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</a:br>
              <a:r>
                <a:rPr lang="lv" sz="3000" b="1" i="0" u="none" strike="noStrike" cap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Parallel structure</a:t>
              </a:r>
              <a:endParaRPr sz="30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248" name="Google Shape;248;p15"/>
          <p:cNvSpPr txBox="1"/>
          <p:nvPr/>
        </p:nvSpPr>
        <p:spPr>
          <a:xfrm>
            <a:off x="227157" y="1502841"/>
            <a:ext cx="8670450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She planned to collect data by</a:t>
            </a:r>
            <a:r>
              <a:rPr lang="lv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either</a:t>
            </a:r>
            <a:r>
              <a:rPr lang="lv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" sz="2400" b="1" i="0" u="sng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an online survey </a:t>
            </a:r>
            <a:r>
              <a:rPr lang="lv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phone interviews.</a:t>
            </a:r>
            <a:b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She planned to collect data by</a:t>
            </a:r>
            <a:r>
              <a:rPr lang="lv" sz="2400" b="1" i="0" u="none" strike="noStrike" cap="none">
                <a:solidFill>
                  <a:srgbClr val="F15A5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either </a:t>
            </a:r>
            <a:r>
              <a:rPr lang="lv" sz="2400" b="1" i="0" u="sng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an online survey </a:t>
            </a:r>
            <a:r>
              <a:rPr lang="lv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" sz="2400" b="1" i="0" u="sng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arranging</a:t>
            </a: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phone interviews.</a:t>
            </a:r>
            <a:endParaRPr sz="24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15"/>
          <p:cNvPicPr preferRelativeResize="0"/>
          <p:nvPr/>
        </p:nvPicPr>
        <p:blipFill rotWithShape="1">
          <a:blip r:embed="rId3">
            <a:alphaModFix/>
          </a:blip>
          <a:srcRect l="43418" t="41975" r="48340" b="4243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6"/>
          <p:cNvGrpSpPr/>
          <p:nvPr/>
        </p:nvGrpSpPr>
        <p:grpSpPr>
          <a:xfrm>
            <a:off x="931937" y="512841"/>
            <a:ext cx="6859125" cy="246794"/>
            <a:chOff x="1018800" y="1156882"/>
            <a:chExt cx="18291000" cy="658118"/>
          </a:xfrm>
        </p:grpSpPr>
        <p:sp>
          <p:nvSpPr>
            <p:cNvPr id="255" name="Google Shape;255;p16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spcFirstLastPara="1" wrap="square" lIns="1890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6" name="Google Shape;256;p16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lang="lv" sz="3000" b="1" i="0" u="none" strike="noStrike" cap="non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How else can you group them?</a:t>
              </a:r>
              <a:endParaRPr sz="3000" b="1" i="0" u="none" strike="noStrike" cap="none">
                <a:solidFill>
                  <a:srgbClr val="414042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257" name="Google Shape;257;p16"/>
          <p:cNvSpPr txBox="1"/>
          <p:nvPr/>
        </p:nvSpPr>
        <p:spPr>
          <a:xfrm>
            <a:off x="1103387" y="1125200"/>
            <a:ext cx="7650600" cy="18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457200" marR="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500"/>
              <a:buFont typeface="Arial"/>
              <a:buChar char="➔"/>
            </a:pPr>
            <a:r>
              <a:rPr lang="lv" sz="25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Connect (for reasons and results)</a:t>
            </a:r>
            <a:endParaRPr sz="25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500"/>
              <a:buFont typeface="Arial"/>
              <a:buChar char="➔"/>
            </a:pPr>
            <a:r>
              <a:rPr lang="lv" sz="25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Constrast</a:t>
            </a:r>
            <a:endParaRPr sz="25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500"/>
              <a:buFont typeface="Arial"/>
              <a:buChar char="➔"/>
            </a:pPr>
            <a:r>
              <a:rPr lang="lv" sz="25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Comparison</a:t>
            </a:r>
            <a:endParaRPr sz="25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500"/>
              <a:buFont typeface="Arial"/>
              <a:buChar char="➔"/>
            </a:pPr>
            <a:r>
              <a:rPr lang="lv" sz="25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Adding points</a:t>
            </a:r>
            <a:endParaRPr sz="25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6"/>
          <p:cNvPicPr preferRelativeResize="0"/>
          <p:nvPr/>
        </p:nvPicPr>
        <p:blipFill rotWithShape="1">
          <a:blip r:embed="rId3">
            <a:alphaModFix/>
          </a:blip>
          <a:srcRect l="43418" t="41975" r="48340" b="4243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d07778f06f_0_0"/>
          <p:cNvSpPr txBox="1"/>
          <p:nvPr/>
        </p:nvSpPr>
        <p:spPr>
          <a:xfrm>
            <a:off x="5077825" y="1353500"/>
            <a:ext cx="33969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3000">
                <a:latin typeface="Arial Black"/>
                <a:ea typeface="Arial Black"/>
                <a:cs typeface="Arial Black"/>
                <a:sym typeface="Arial Black"/>
              </a:rPr>
              <a:t>The task</a:t>
            </a:r>
            <a:endParaRPr sz="300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2500"/>
              <a:t>Watch the video and tick the box next to the conjunction that you hear.</a:t>
            </a:r>
            <a:endParaRPr sz="2500"/>
          </a:p>
        </p:txBody>
      </p:sp>
      <p:pic>
        <p:nvPicPr>
          <p:cNvPr id="264" name="Google Shape;264;gd07778f06f_0_0"/>
          <p:cNvPicPr preferRelativeResize="0"/>
          <p:nvPr/>
        </p:nvPicPr>
        <p:blipFill rotWithShape="1">
          <a:blip r:embed="rId3">
            <a:alphaModFix/>
          </a:blip>
          <a:srcRect l="24433" t="1903" r="22241"/>
          <a:stretch/>
        </p:blipFill>
        <p:spPr>
          <a:xfrm>
            <a:off x="988574" y="905475"/>
            <a:ext cx="2545124" cy="263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d07778f06f_0_0"/>
          <p:cNvPicPr preferRelativeResize="0"/>
          <p:nvPr/>
        </p:nvPicPr>
        <p:blipFill rotWithShape="1">
          <a:blip r:embed="rId4">
            <a:alphaModFix/>
          </a:blip>
          <a:srcRect l="51998" t="41975" r="39639" b="42435"/>
          <a:stretch/>
        </p:blipFill>
        <p:spPr>
          <a:xfrm>
            <a:off x="0" y="0"/>
            <a:ext cx="873198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07778f06f_0_12"/>
          <p:cNvSpPr txBox="1"/>
          <p:nvPr/>
        </p:nvSpPr>
        <p:spPr>
          <a:xfrm>
            <a:off x="5077825" y="1353500"/>
            <a:ext cx="36642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3000">
                <a:latin typeface="Arial Black"/>
                <a:ea typeface="Arial Black"/>
                <a:cs typeface="Arial Black"/>
                <a:sym typeface="Arial Black"/>
              </a:rPr>
              <a:t>The task</a:t>
            </a:r>
            <a:endParaRPr sz="300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2500"/>
              <a:t>Watch the video and tick the box next to the conjunction that you hear.</a:t>
            </a:r>
            <a:endParaRPr sz="2500"/>
          </a:p>
        </p:txBody>
      </p:sp>
      <p:sp>
        <p:nvSpPr>
          <p:cNvPr id="271" name="Google Shape;271;gd07778f06f_0_12"/>
          <p:cNvSpPr txBox="1"/>
          <p:nvPr/>
        </p:nvSpPr>
        <p:spPr>
          <a:xfrm>
            <a:off x="1403875" y="940200"/>
            <a:ext cx="30138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and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however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while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or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so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that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not only..but also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although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therefore</a:t>
            </a:r>
            <a:endParaRPr sz="2000"/>
          </a:p>
        </p:txBody>
      </p:sp>
      <p:pic>
        <p:nvPicPr>
          <p:cNvPr id="272" name="Google Shape;272;gd07778f06f_0_12"/>
          <p:cNvPicPr preferRelativeResize="0"/>
          <p:nvPr/>
        </p:nvPicPr>
        <p:blipFill rotWithShape="1">
          <a:blip r:embed="rId3">
            <a:alphaModFix/>
          </a:blip>
          <a:srcRect l="51998" t="41975" r="39639" b="42435"/>
          <a:stretch/>
        </p:blipFill>
        <p:spPr>
          <a:xfrm>
            <a:off x="0" y="0"/>
            <a:ext cx="873198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d07778f06f_0_25" title="Alise__biologijaHD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575" y="387100"/>
            <a:ext cx="5813075" cy="43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d07778f06f_0_25"/>
          <p:cNvPicPr preferRelativeResize="0"/>
          <p:nvPr/>
        </p:nvPicPr>
        <p:blipFill rotWithShape="1">
          <a:blip r:embed="rId5">
            <a:alphaModFix/>
          </a:blip>
          <a:srcRect l="51998" t="41975" r="39639" b="42435"/>
          <a:stretch/>
        </p:blipFill>
        <p:spPr>
          <a:xfrm>
            <a:off x="0" y="0"/>
            <a:ext cx="873198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2"/>
          <p:cNvGrpSpPr/>
          <p:nvPr/>
        </p:nvGrpSpPr>
        <p:grpSpPr>
          <a:xfrm>
            <a:off x="536200" y="730556"/>
            <a:ext cx="6859125" cy="246794"/>
            <a:chOff x="1018800" y="1156882"/>
            <a:chExt cx="18291000" cy="658118"/>
          </a:xfrm>
        </p:grpSpPr>
        <p:sp>
          <p:nvSpPr>
            <p:cNvPr id="124" name="Google Shape;124;p2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spcFirstLastPara="1" wrap="square" lIns="1890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lang="lv" sz="3000" b="1" i="0" u="none" strike="noStrike" cap="non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What shall we study today?</a:t>
              </a:r>
              <a:endParaRPr sz="3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26" name="Google Shape;126;p2"/>
          <p:cNvPicPr preferRelativeResize="0"/>
          <p:nvPr/>
        </p:nvPicPr>
        <p:blipFill rotWithShape="1">
          <a:blip r:embed="rId3">
            <a:alphaModFix/>
          </a:blip>
          <a:srcRect l="22048" t="30191" r="22651" b="33808"/>
          <a:stretch/>
        </p:blipFill>
        <p:spPr>
          <a:xfrm>
            <a:off x="2043629" y="1646333"/>
            <a:ext cx="5056742" cy="185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 descr="Bug under magnifying glass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1416" y="1984019"/>
            <a:ext cx="1009736" cy="100973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28" name="Google Shape;128;p2" descr="Clipboard Checked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9008" y="1984019"/>
            <a:ext cx="1009736" cy="100973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29" name="Google Shape;129;p2" descr="Connected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22461" y="2051894"/>
            <a:ext cx="1009736" cy="100973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d07778f06f_0_20"/>
          <p:cNvSpPr txBox="1"/>
          <p:nvPr/>
        </p:nvSpPr>
        <p:spPr>
          <a:xfrm>
            <a:off x="5514450" y="2248500"/>
            <a:ext cx="3396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3000">
                <a:latin typeface="Arial Black"/>
                <a:ea typeface="Arial Black"/>
                <a:cs typeface="Arial Black"/>
                <a:sym typeface="Arial Black"/>
              </a:rPr>
              <a:t>The answer</a:t>
            </a:r>
            <a:endParaRPr sz="2500"/>
          </a:p>
        </p:txBody>
      </p:sp>
      <p:sp>
        <p:nvSpPr>
          <p:cNvPr id="284" name="Google Shape;284;gd07778f06f_0_20"/>
          <p:cNvSpPr txBox="1"/>
          <p:nvPr/>
        </p:nvSpPr>
        <p:spPr>
          <a:xfrm>
            <a:off x="1339975" y="940200"/>
            <a:ext cx="33333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✓"/>
            </a:pPr>
            <a:r>
              <a:rPr lang="lv" sz="2000" b="1"/>
              <a:t>and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however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while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✓"/>
            </a:pPr>
            <a:r>
              <a:rPr lang="lv" sz="2000" b="1"/>
              <a:t>or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so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that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✓"/>
            </a:pPr>
            <a:r>
              <a:rPr lang="lv" sz="2000" b="1"/>
              <a:t>not only..but also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although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✓"/>
            </a:pPr>
            <a:r>
              <a:rPr lang="lv" sz="2000" b="1"/>
              <a:t>therefore</a:t>
            </a:r>
            <a:endParaRPr sz="2000" b="1"/>
          </a:p>
        </p:txBody>
      </p:sp>
      <p:pic>
        <p:nvPicPr>
          <p:cNvPr id="285" name="Google Shape;285;gd07778f06f_0_20"/>
          <p:cNvPicPr preferRelativeResize="0"/>
          <p:nvPr/>
        </p:nvPicPr>
        <p:blipFill rotWithShape="1">
          <a:blip r:embed="rId3">
            <a:alphaModFix/>
          </a:blip>
          <a:srcRect l="51998" t="41975" r="39639" b="42435"/>
          <a:stretch/>
        </p:blipFill>
        <p:spPr>
          <a:xfrm>
            <a:off x="0" y="0"/>
            <a:ext cx="873198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"/>
          <p:cNvSpPr txBox="1"/>
          <p:nvPr/>
        </p:nvSpPr>
        <p:spPr>
          <a:xfrm>
            <a:off x="650275" y="1382225"/>
            <a:ext cx="82488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lv" sz="280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Though, did you hear the sentence:</a:t>
            </a:r>
            <a:br>
              <a:rPr lang="lv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lv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lv" sz="2800" b="1" i="1"/>
              <a:t>Genetic information is passed from one generation to the next. </a:t>
            </a:r>
            <a:endParaRPr sz="28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17"/>
          <p:cNvPicPr preferRelativeResize="0"/>
          <p:nvPr/>
        </p:nvPicPr>
        <p:blipFill rotWithShape="1">
          <a:blip r:embed="rId3">
            <a:alphaModFix/>
          </a:blip>
          <a:srcRect l="60424" t="41975" r="30811" b="42435"/>
          <a:stretch/>
        </p:blipFill>
        <p:spPr>
          <a:xfrm>
            <a:off x="58701" y="113800"/>
            <a:ext cx="801425" cy="80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18"/>
          <p:cNvGrpSpPr/>
          <p:nvPr/>
        </p:nvGrpSpPr>
        <p:grpSpPr>
          <a:xfrm>
            <a:off x="926447" y="440270"/>
            <a:ext cx="6859125" cy="246794"/>
            <a:chOff x="1018800" y="1156882"/>
            <a:chExt cx="18291000" cy="658118"/>
          </a:xfrm>
        </p:grpSpPr>
        <p:sp>
          <p:nvSpPr>
            <p:cNvPr id="297" name="Google Shape;297;p18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6EC8BB"/>
            </a:solidFill>
            <a:ln>
              <a:noFill/>
            </a:ln>
          </p:spPr>
          <p:txBody>
            <a:bodyPr spcFirstLastPara="1" wrap="square" lIns="1890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8" name="Google Shape;298;p18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lang="lv" sz="3000" b="1" i="0" u="none" strike="noStrike" cap="none">
                  <a:solidFill>
                    <a:srgbClr val="434343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Passive voice</a:t>
              </a:r>
              <a:endParaRPr sz="3000" b="1" i="0" u="none" strike="noStrike" cap="non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299" name="Google Shape;29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4576" y="1027607"/>
            <a:ext cx="5354525" cy="26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8"/>
          <p:cNvSpPr txBox="1"/>
          <p:nvPr/>
        </p:nvSpPr>
        <p:spPr>
          <a:xfrm>
            <a:off x="1504576" y="3652401"/>
            <a:ext cx="54681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v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retrieved from: https://www.englisch-hilfen.de/en/grammar/passive.htm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18"/>
          <p:cNvPicPr preferRelativeResize="0"/>
          <p:nvPr/>
        </p:nvPicPr>
        <p:blipFill rotWithShape="1">
          <a:blip r:embed="rId4">
            <a:alphaModFix/>
          </a:blip>
          <a:srcRect l="60424" t="41975" r="30811" b="42435"/>
          <a:stretch/>
        </p:blipFill>
        <p:spPr>
          <a:xfrm>
            <a:off x="58701" y="113800"/>
            <a:ext cx="801425" cy="80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0"/>
          <p:cNvGrpSpPr/>
          <p:nvPr/>
        </p:nvGrpSpPr>
        <p:grpSpPr>
          <a:xfrm>
            <a:off x="536200" y="493001"/>
            <a:ext cx="6859125" cy="246794"/>
            <a:chOff x="1018800" y="1156882"/>
            <a:chExt cx="18291000" cy="658118"/>
          </a:xfrm>
        </p:grpSpPr>
        <p:sp>
          <p:nvSpPr>
            <p:cNvPr id="311" name="Google Shape;311;p20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spcFirstLastPara="1" wrap="square" lIns="1890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2" name="Google Shape;312;p20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lang="lv" sz="3000" b="1" i="0" u="none" strike="noStrike" cap="non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Let us recap!</a:t>
              </a:r>
              <a:endParaRPr sz="3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313" name="Google Shape;313;p20"/>
          <p:cNvPicPr preferRelativeResize="0"/>
          <p:nvPr/>
        </p:nvPicPr>
        <p:blipFill rotWithShape="1">
          <a:blip r:embed="rId3">
            <a:alphaModFix/>
          </a:blip>
          <a:srcRect l="22048" t="30191" r="22651" b="33808"/>
          <a:stretch/>
        </p:blipFill>
        <p:spPr>
          <a:xfrm>
            <a:off x="2043629" y="1646333"/>
            <a:ext cx="5056742" cy="185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0" descr="Bug under magnifying glass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1416" y="1984019"/>
            <a:ext cx="1009736" cy="100973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15" name="Google Shape;315;p20" descr="Clipboard Checked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9008" y="1984019"/>
            <a:ext cx="1009736" cy="100973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16" name="Google Shape;316;p20" descr="Connected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22461" y="2051894"/>
            <a:ext cx="1009736" cy="100973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17" name="Google Shape;317;p20"/>
          <p:cNvSpPr txBox="1"/>
          <p:nvPr/>
        </p:nvSpPr>
        <p:spPr>
          <a:xfrm>
            <a:off x="192794" y="1153022"/>
            <a:ext cx="30564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" sz="2400" b="1" i="0" u="none" strike="noStrike" cap="none">
                <a:solidFill>
                  <a:srgbClr val="F15A5D"/>
                </a:solidFill>
                <a:latin typeface="Arial"/>
                <a:ea typeface="Arial"/>
                <a:cs typeface="Arial"/>
                <a:sym typeface="Arial"/>
              </a:rPr>
              <a:t>Study the topic of conjunctions!</a:t>
            </a:r>
            <a:endParaRPr/>
          </a:p>
        </p:txBody>
      </p:sp>
      <p:sp>
        <p:nvSpPr>
          <p:cNvPr id="318" name="Google Shape;318;p20"/>
          <p:cNvSpPr txBox="1"/>
          <p:nvPr/>
        </p:nvSpPr>
        <p:spPr>
          <a:xfrm>
            <a:off x="2529008" y="3212616"/>
            <a:ext cx="45389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" sz="2400" b="1" i="0" u="none" strike="noStrike" cap="none">
                <a:solidFill>
                  <a:srgbClr val="1394D1"/>
                </a:solidFill>
                <a:latin typeface="Arial"/>
                <a:ea typeface="Arial"/>
                <a:cs typeface="Arial"/>
                <a:sym typeface="Arial"/>
              </a:rPr>
              <a:t>Use the conjunctions wisely!</a:t>
            </a:r>
            <a:endParaRPr/>
          </a:p>
        </p:txBody>
      </p:sp>
      <p:sp>
        <p:nvSpPr>
          <p:cNvPr id="319" name="Google Shape;319;p20"/>
          <p:cNvSpPr txBox="1"/>
          <p:nvPr/>
        </p:nvSpPr>
        <p:spPr>
          <a:xfrm>
            <a:off x="6505460" y="730556"/>
            <a:ext cx="226759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" sz="2400" b="1" i="0" u="none" strike="noStrike" cap="none">
                <a:solidFill>
                  <a:srgbClr val="B11E26"/>
                </a:solidFill>
                <a:latin typeface="Arial"/>
                <a:ea typeface="Arial"/>
                <a:cs typeface="Arial"/>
                <a:sym typeface="Arial"/>
              </a:rPr>
              <a:t>Explore grammar in various contexts!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 txBox="1"/>
          <p:nvPr/>
        </p:nvSpPr>
        <p:spPr>
          <a:xfrm>
            <a:off x="2739361" y="523683"/>
            <a:ext cx="4157198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 Black"/>
              <a:buNone/>
            </a:pPr>
            <a:r>
              <a:rPr lang="lv" sz="6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THANK YOU!</a:t>
            </a:r>
            <a:endParaRPr sz="6600" b="0" i="0" u="none" strike="noStrike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 Black"/>
              <a:buNone/>
            </a:pPr>
            <a:endParaRPr sz="1800" b="0" i="0" u="none" strike="noStrike" cap="none">
              <a:solidFill>
                <a:schemeClr val="accent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3"/>
          <p:cNvGrpSpPr/>
          <p:nvPr/>
        </p:nvGrpSpPr>
        <p:grpSpPr>
          <a:xfrm>
            <a:off x="536200" y="730556"/>
            <a:ext cx="6859125" cy="246794"/>
            <a:chOff x="1018800" y="1156882"/>
            <a:chExt cx="18291000" cy="658118"/>
          </a:xfrm>
        </p:grpSpPr>
        <p:sp>
          <p:nvSpPr>
            <p:cNvPr id="135" name="Google Shape;135;p3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spcFirstLastPara="1" wrap="square" lIns="1890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6" name="Google Shape;136;p3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lang="lv" sz="3000" b="1" i="0" u="none" strike="noStrike" cap="non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Clauses</a:t>
              </a:r>
              <a:endParaRPr sz="3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37" name="Google Shape;137;p3"/>
          <p:cNvPicPr preferRelativeResize="0"/>
          <p:nvPr/>
        </p:nvPicPr>
        <p:blipFill rotWithShape="1">
          <a:blip r:embed="rId3">
            <a:alphaModFix/>
          </a:blip>
          <a:srcRect t="9589"/>
          <a:stretch/>
        </p:blipFill>
        <p:spPr>
          <a:xfrm>
            <a:off x="1623411" y="1283000"/>
            <a:ext cx="5375466" cy="2733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4"/>
          <p:cNvGrpSpPr/>
          <p:nvPr/>
        </p:nvGrpSpPr>
        <p:grpSpPr>
          <a:xfrm>
            <a:off x="990725" y="730556"/>
            <a:ext cx="6859125" cy="246794"/>
            <a:chOff x="1018800" y="1156882"/>
            <a:chExt cx="18291000" cy="658118"/>
          </a:xfrm>
        </p:grpSpPr>
        <p:sp>
          <p:nvSpPr>
            <p:cNvPr id="143" name="Google Shape;143;p4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spcFirstLastPara="1" wrap="square" lIns="1890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lang="lv" sz="3000" b="1" i="0" u="none" strike="noStrike" cap="non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Commas</a:t>
              </a:r>
              <a:endParaRPr sz="3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145" name="Google Shape;145;p4"/>
          <p:cNvSpPr txBox="1"/>
          <p:nvPr/>
        </p:nvSpPr>
        <p:spPr>
          <a:xfrm>
            <a:off x="334201" y="1130762"/>
            <a:ext cx="8475598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000"/>
              <a:buFont typeface="Arial"/>
              <a:buAutoNum type="arabicPeriod"/>
            </a:pP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I was tired after working all day</a:t>
            </a:r>
            <a:r>
              <a:rPr lang="lv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so I decided to go to bed early.</a:t>
            </a:r>
            <a:b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lv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 separates two independent sentences.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000"/>
              <a:buFont typeface="Arial"/>
              <a:buAutoNum type="arabicPeriod"/>
            </a:pP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Since I was tired, I decided to go to bed.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4"/>
          <p:cNvPicPr preferRelativeResize="0"/>
          <p:nvPr/>
        </p:nvPicPr>
        <p:blipFill rotWithShape="1">
          <a:blip r:embed="rId3">
            <a:alphaModFix/>
          </a:blip>
          <a:srcRect l="43418" t="41975" r="48340" b="4243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/>
          <p:nvPr/>
        </p:nvSpPr>
        <p:spPr>
          <a:xfrm>
            <a:off x="704700" y="1526548"/>
            <a:ext cx="7155000" cy="18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457200" marR="0" lvl="0" indent="-3683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➔"/>
            </a:pP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Subordinating Conjunctions</a:t>
            </a:r>
            <a:endParaRPr sz="24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➔"/>
            </a:pP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Coordinating conjunctions</a:t>
            </a:r>
            <a:endParaRPr sz="24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➔"/>
            </a:pP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Correlative Conjunctions</a:t>
            </a:r>
            <a:endParaRPr sz="24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5"/>
          <p:cNvGrpSpPr/>
          <p:nvPr/>
        </p:nvGrpSpPr>
        <p:grpSpPr>
          <a:xfrm>
            <a:off x="1142438" y="742531"/>
            <a:ext cx="6859125" cy="246794"/>
            <a:chOff x="1018800" y="1156882"/>
            <a:chExt cx="18291000" cy="658118"/>
          </a:xfrm>
        </p:grpSpPr>
        <p:sp>
          <p:nvSpPr>
            <p:cNvPr id="153" name="Google Shape;153;p5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spcFirstLastPara="1" wrap="square" lIns="1890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lang="lv" sz="3000" b="1" i="0" u="none" strike="noStrike" cap="non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Conjunction Types</a:t>
              </a:r>
              <a:endParaRPr sz="3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l="43418" t="41975" r="48340" b="42435"/>
          <a:stretch/>
        </p:blipFill>
        <p:spPr>
          <a:xfrm>
            <a:off x="59824" y="7410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/>
          <p:nvPr/>
        </p:nvSpPr>
        <p:spPr>
          <a:xfrm>
            <a:off x="5180511" y="938150"/>
            <a:ext cx="2987400" cy="28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13716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◆"/>
            </a:pPr>
            <a:r>
              <a:rPr lang="lv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</a:t>
            </a:r>
            <a:endParaRPr sz="20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◆"/>
            </a:pPr>
            <a:r>
              <a:rPr lang="lv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endParaRPr sz="20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◆"/>
            </a:pPr>
            <a:r>
              <a:rPr lang="lv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although</a:t>
            </a:r>
            <a:endParaRPr sz="20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◆"/>
            </a:pPr>
            <a:r>
              <a:rPr lang="lv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</a:t>
            </a:r>
            <a:endParaRPr sz="20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◆"/>
            </a:pPr>
            <a:r>
              <a:rPr lang="lv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until</a:t>
            </a:r>
            <a:endParaRPr sz="20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◆"/>
            </a:pPr>
            <a:r>
              <a:rPr lang="lv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</a:t>
            </a:r>
            <a:endParaRPr sz="20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◆"/>
            </a:pPr>
            <a:r>
              <a:rPr lang="lv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endParaRPr sz="20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◆"/>
            </a:pPr>
            <a:r>
              <a:rPr lang="lv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endParaRPr sz="20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6"/>
          <p:cNvGrpSpPr/>
          <p:nvPr/>
        </p:nvGrpSpPr>
        <p:grpSpPr>
          <a:xfrm>
            <a:off x="1308786" y="411242"/>
            <a:ext cx="6859125" cy="246794"/>
            <a:chOff x="1018800" y="1156882"/>
            <a:chExt cx="18291000" cy="658118"/>
          </a:xfrm>
        </p:grpSpPr>
        <p:sp>
          <p:nvSpPr>
            <p:cNvPr id="162" name="Google Shape;162;p6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spcFirstLastPara="1" wrap="square" lIns="1890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lang="lv" sz="3000" b="1" i="0" u="none" strike="noStrike" cap="non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Subordinating Conjunctions</a:t>
              </a:r>
              <a:endParaRPr sz="3000" b="1" i="0" u="none" strike="noStrike" cap="none">
                <a:solidFill>
                  <a:srgbClr val="414042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164" name="Google Shape;164;p6"/>
          <p:cNvSpPr txBox="1"/>
          <p:nvPr/>
        </p:nvSpPr>
        <p:spPr>
          <a:xfrm>
            <a:off x="729346" y="1137600"/>
            <a:ext cx="5077200" cy="27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Join together an independent and dependent clause</a:t>
            </a:r>
            <a:b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Join together two independent clauses</a:t>
            </a:r>
            <a:endParaRPr sz="24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 l="43418" t="41975" r="48340" b="4243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7"/>
          <p:cNvGrpSpPr/>
          <p:nvPr/>
        </p:nvGrpSpPr>
        <p:grpSpPr>
          <a:xfrm>
            <a:off x="986142" y="440271"/>
            <a:ext cx="7501613" cy="246794"/>
            <a:chOff x="1018800" y="1156882"/>
            <a:chExt cx="20004300" cy="658118"/>
          </a:xfrm>
        </p:grpSpPr>
        <p:sp>
          <p:nvSpPr>
            <p:cNvPr id="171" name="Google Shape;171;p7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spcFirstLastPara="1" wrap="square" lIns="1890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2" name="Google Shape;172;p7"/>
            <p:cNvSpPr txBox="1"/>
            <p:nvPr/>
          </p:nvSpPr>
          <p:spPr>
            <a:xfrm>
              <a:off x="1476000" y="1224000"/>
              <a:ext cx="195471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lang="lv" sz="3000" b="1" i="0" u="none" strike="noStrike" cap="non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Subordinating Conjunctions</a:t>
              </a:r>
              <a:endParaRPr sz="3000" b="1" i="0" u="none" strike="noStrike" cap="none">
                <a:solidFill>
                  <a:srgbClr val="414042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lang="lv" sz="3000" b="1" i="0" u="none" strike="noStrike" cap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Independent + dependent </a:t>
              </a:r>
              <a:endParaRPr sz="30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173" name="Google Shape;173;p7"/>
          <p:cNvSpPr txBox="1"/>
          <p:nvPr/>
        </p:nvSpPr>
        <p:spPr>
          <a:xfrm>
            <a:off x="986141" y="1430000"/>
            <a:ext cx="7501613" cy="26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➔"/>
            </a:pPr>
            <a:r>
              <a:rPr lang="lv" sz="2400" b="1" i="0" u="sng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I want</a:t>
            </a: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to be President </a:t>
            </a:r>
            <a:r>
              <a:rPr lang="lv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</a:t>
            </a:r>
            <a:r>
              <a:rPr lang="lv" sz="2400" b="1" i="0" u="sng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I grow up. </a:t>
            </a:r>
            <a:b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➔"/>
            </a:pPr>
            <a:r>
              <a:rPr lang="lv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</a:t>
            </a:r>
            <a:r>
              <a:rPr lang="lv" sz="2400" b="1" i="0" u="sng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I grow up</a:t>
            </a:r>
            <a:r>
              <a:rPr lang="lv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" sz="2400" b="1" i="0" u="sng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I want</a:t>
            </a: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to be a President</a:t>
            </a:r>
            <a:endParaRPr sz="24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7"/>
          <p:cNvPicPr preferRelativeResize="0"/>
          <p:nvPr/>
        </p:nvPicPr>
        <p:blipFill rotWithShape="1">
          <a:blip r:embed="rId3">
            <a:alphaModFix/>
          </a:blip>
          <a:srcRect l="43418" t="41975" r="48340" b="4243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8"/>
          <p:cNvGrpSpPr/>
          <p:nvPr/>
        </p:nvGrpSpPr>
        <p:grpSpPr>
          <a:xfrm>
            <a:off x="1011775" y="662506"/>
            <a:ext cx="6859125" cy="246794"/>
            <a:chOff x="1018800" y="1156882"/>
            <a:chExt cx="18291000" cy="658118"/>
          </a:xfrm>
        </p:grpSpPr>
        <p:sp>
          <p:nvSpPr>
            <p:cNvPr id="180" name="Google Shape;180;p8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spcFirstLastPara="1" wrap="square" lIns="1890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lang="lv" sz="3000" b="1" i="0" u="none" strike="noStrike" cap="non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Subordinating Conjunctions</a:t>
              </a:r>
              <a:endParaRPr sz="3000" b="1" i="0" u="none" strike="noStrike" cap="none">
                <a:solidFill>
                  <a:srgbClr val="414042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lang="lv" sz="3000" b="1" i="0" u="none" strike="noStrike" cap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Independent + independent</a:t>
              </a:r>
              <a:endParaRPr sz="30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182" name="Google Shape;182;p8"/>
          <p:cNvSpPr txBox="1"/>
          <p:nvPr/>
        </p:nvSpPr>
        <p:spPr>
          <a:xfrm>
            <a:off x="536200" y="1633200"/>
            <a:ext cx="7334700" cy="26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➔"/>
            </a:pPr>
            <a:r>
              <a:rPr lang="lv" sz="2400" b="1" i="0" u="sng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I was</a:t>
            </a: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tired after working all day</a:t>
            </a:r>
            <a:r>
              <a:rPr lang="lv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so</a:t>
            </a: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" sz="2400" b="1" i="0" u="sng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I decided</a:t>
            </a:r>
            <a:r>
              <a:rPr lang="lv" sz="24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to go to bed early.</a:t>
            </a:r>
            <a:endParaRPr sz="2400" b="1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3">
            <a:alphaModFix/>
          </a:blip>
          <a:srcRect l="43418" t="41975" r="48340" b="4243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/>
        </p:nvSpPr>
        <p:spPr>
          <a:xfrm>
            <a:off x="846562" y="1381405"/>
            <a:ext cx="7155000" cy="18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457200" marR="0" lvl="0" indent="-3683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Char char="➔"/>
            </a:pPr>
            <a:r>
              <a:rPr lang="lv" sz="2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Subordinating Conjunctions</a:t>
            </a:r>
            <a:endParaRPr sz="24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➔"/>
            </a:pPr>
            <a:r>
              <a:rPr lang="lv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Coordinating conjunctions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Char char="➔"/>
            </a:pPr>
            <a:r>
              <a:rPr lang="lv" sz="2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Correlative Conjunctions</a:t>
            </a:r>
            <a:endParaRPr sz="24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Google Shape;189;p9"/>
          <p:cNvGrpSpPr/>
          <p:nvPr/>
        </p:nvGrpSpPr>
        <p:grpSpPr>
          <a:xfrm>
            <a:off x="1142437" y="599928"/>
            <a:ext cx="6859125" cy="246794"/>
            <a:chOff x="1018800" y="1156882"/>
            <a:chExt cx="18291000" cy="658118"/>
          </a:xfrm>
        </p:grpSpPr>
        <p:sp>
          <p:nvSpPr>
            <p:cNvPr id="190" name="Google Shape;190;p9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spcFirstLastPara="1" wrap="square" lIns="1890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1" name="Google Shape;191;p9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lang="lv" sz="3000" b="1" i="0" u="none" strike="noStrike" cap="non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Conjunction Types</a:t>
              </a:r>
              <a:endParaRPr sz="3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 l="43418" t="41975" r="48340" b="4243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ullapa">
  <a:themeElements>
    <a:clrScheme name="skola2030 1">
      <a:dk1>
        <a:srgbClr val="F05A5D"/>
      </a:dk1>
      <a:lt1>
        <a:srgbClr val="FFFFFF"/>
      </a:lt1>
      <a:dk2>
        <a:srgbClr val="1294D0"/>
      </a:dk2>
      <a:lt2>
        <a:srgbClr val="059B8B"/>
      </a:lt2>
      <a:accent1>
        <a:srgbClr val="19537F"/>
      </a:accent1>
      <a:accent2>
        <a:srgbClr val="B92028"/>
      </a:accent2>
      <a:accent3>
        <a:srgbClr val="6DC8BA"/>
      </a:accent3>
      <a:accent4>
        <a:srgbClr val="414041"/>
      </a:accent4>
      <a:accent5>
        <a:srgbClr val="5B9BD5"/>
      </a:accent5>
      <a:accent6>
        <a:srgbClr val="531D5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_BasicWhite">
  <a:themeElements>
    <a:clrScheme name="skola2030">
      <a:dk1>
        <a:srgbClr val="F05A5D"/>
      </a:dk1>
      <a:lt1>
        <a:srgbClr val="059B8B"/>
      </a:lt1>
      <a:dk2>
        <a:srgbClr val="1294D0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939</Words>
  <Application>Microsoft Office PowerPoint</Application>
  <PresentationFormat>On-screen Show (16:9)</PresentationFormat>
  <Paragraphs>130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Helvetica Neue</vt:lpstr>
      <vt:lpstr>Arial Black</vt:lpstr>
      <vt:lpstr>Noto Sans Symbols</vt:lpstr>
      <vt:lpstr>Titullapa</vt:lpstr>
      <vt:lpstr>Simple Light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Annushka</dc:creator>
  <cp:lastModifiedBy>Anna Sidorova</cp:lastModifiedBy>
  <cp:revision>1</cp:revision>
  <dcterms:modified xsi:type="dcterms:W3CDTF">2021-04-29T09:58:32Z</dcterms:modified>
</cp:coreProperties>
</file>