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  <p:embeddedFont>
      <p:font typeface="Arial Black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gplI3WDQSXN/hV9++gOxmL2/bs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8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7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com/language-rules/parallelism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com/language-rules/parallelism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Coordinating conjunctions can join two nouns, verbs, adjectives, or other types of word.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A clause is a group of words that contains at least a subject and a verb. An independent clause can stand on its own as a full sentence, expressing a complete thought. 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chemeClr val="lt1"/>
                </a:highlight>
              </a:rPr>
              <a:t>They can also join different types of phrases.</a:t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A clause is a group of words that contains at least a subject and a verb. An independent clause can stand on its own as a full sentence, expressing a complete thought. 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AutoNum type="arabicPeriod"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That Rowing really knew gow to join together independent clauses, doesnt she?</a:t>
            </a:r>
            <a:endParaRPr sz="1200">
              <a:solidFill>
                <a:srgbClr val="0D405F"/>
              </a:solidFill>
              <a:highlight>
                <a:srgbClr val="FFFFFF"/>
              </a:highlight>
            </a:endParaRPr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This type of conjunction always Correlative conjunctions must use </a:t>
            </a:r>
            <a:r>
              <a:rPr lang="lv" sz="1200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parallel structure</a:t>
            </a: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, which means the two elements should take the same grammatical form.comes in a pair and is used to join grammatically equal elements in a sentence.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This type of conjunction always Correlative conjunctions must use </a:t>
            </a:r>
            <a:r>
              <a:rPr lang="lv" sz="1200">
                <a:solidFill>
                  <a:srgbClr val="1F80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parallel structure</a:t>
            </a:r>
            <a:r>
              <a:rPr lang="lv" sz="1200">
                <a:solidFill>
                  <a:srgbClr val="0D405F"/>
                </a:solidFill>
                <a:highlight>
                  <a:srgbClr val="FFFFFF"/>
                </a:highlight>
              </a:rPr>
              <a:t>, which means the two elements should take the same grammatical form.comes in a pair and is used to join grammatically equal elements in a sentence.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UZDEVUMS. Datu kamera. Ir četras kastītes ar uzrakstiem. sagrupējam šos vārdus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So, therefore, because - and 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Nevertheless, although, but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However, whereas, on the other hand (as, as; not as, as), or, instead of</a:t>
            </a:r>
            <a:endParaRPr/>
          </a:p>
          <a:p>
            <a:pPr indent="-29845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Moreover, in addition, as well as</a:t>
            </a:r>
            <a:endParaRPr/>
          </a:p>
        </p:txBody>
      </p:sp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07778f0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07778f0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the task : to listen to the cnj that you hear in the video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07778f06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07778f0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the task : to listen to the cnj that you hear in the video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07778f06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d07778f06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07778f06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07778f06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the task : to listen to the cnj that you hear in the video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v"/>
              <a:t>Video, kur cilvēks ierunā svarīgu tēmu par iedzimtību (bioloģija)/</a:t>
            </a:r>
            <a:r>
              <a:rPr b="1" lang="lv" sz="1000">
                <a:solidFill>
                  <a:schemeClr val="dk1"/>
                </a:solidFill>
                <a:highlight>
                  <a:srgbClr val="FFFFFF"/>
                </a:highlight>
              </a:rPr>
              <a:t>Zīmola koncepcijas izveide (dizains un tehnoloģijas), Cilvēkkapitāls un ilgtspēja (sociālās zinātnes)</a:t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lv" sz="1000">
                <a:solidFill>
                  <a:schemeClr val="dk1"/>
                </a:solidFill>
                <a:highlight>
                  <a:srgbClr val="FFFFFF"/>
                </a:highlight>
              </a:rPr>
              <a:t>tekstā iesaistīt passive voice un visus linkerus, kas tika iepriekš minēti + uzdevums, kur skolēni var atzīmēt, kuri no vārdiem tika dzirdēti.</a:t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>
                <a:solidFill>
                  <a:schemeClr val="dk1"/>
                </a:solidFill>
              </a:rPr>
              <a:t>šeit iepriekšējā slaida piemēru izraksīt vēl trijos laikos un aizināt skolēnus un padomājot kopā pierakstīt formulu.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>
                <a:solidFill>
                  <a:schemeClr val="dk1"/>
                </a:solidFill>
              </a:rPr>
              <a:t>Piemēram, Present Simple: Object + to be + V3 + by...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v"/>
              <a:t>SHOW THE DIFFERENCE BETWEEN DEPENDENT AND INDEPENDENT CLAUSES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are called subordinate conjunctions because they joi subordiate clauses or “dependent” to an independent one</a:t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Notice that subordinate conjunction can appear ether between the clauses or at the start of it.</a:t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Notice that subordinate conjunction can appear ether between the clauses or at the start of it.</a:t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v"/>
              <a:t>They all have their own way of connecting the sentences</a:t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s_fons">
  <p:cSld name="Tituls_fo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4388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7" name="Google Shape;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s_fons">
  <p:cSld name="Tituls_fo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0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66" name="Google Shape;6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4388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7" name="Google Shape;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lts fons, logo">
  <p:cSld name="Balts fons, log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27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00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ls fons, logo">
  <p:cSld name="zils fons, log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/>
          <p:nvPr/>
        </p:nvSpPr>
        <p:spPr>
          <a:xfrm>
            <a:off x="0" y="0"/>
            <a:ext cx="9144000" cy="3901500"/>
          </a:xfrm>
          <a:prstGeom prst="rect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7763" y="2834878"/>
            <a:ext cx="933450" cy="8667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 txBox="1"/>
          <p:nvPr/>
        </p:nvSpPr>
        <p:spPr>
          <a:xfrm>
            <a:off x="1386360" y="2634338"/>
            <a:ext cx="4563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lv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Piedāvā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9"/>
          <p:cNvSpPr txBox="1"/>
          <p:nvPr/>
        </p:nvSpPr>
        <p:spPr>
          <a:xfrm>
            <a:off x="4391986" y="2634338"/>
            <a:ext cx="352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lv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Īsteno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 txBox="1"/>
          <p:nvPr/>
        </p:nvSpPr>
        <p:spPr>
          <a:xfrm>
            <a:off x="6970213" y="2634338"/>
            <a:ext cx="6480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0" i="0" lang="lv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Seko mums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38" y="3106341"/>
            <a:ext cx="1000124" cy="32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3084807"/>
            <a:ext cx="1243014" cy="24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rem ipsum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ļš_fons, logo">
  <p:cSld name="zaļš_fons, log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42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2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rkans labā malā">
  <p:cSld name="sarkans labā malā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/>
          <p:nvPr/>
        </p:nvSpPr>
        <p:spPr>
          <a:xfrm>
            <a:off x="4816800" y="0"/>
            <a:ext cx="43272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ls labā malā">
  <p:cSld name="zils labā malā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5"/>
          <p:cNvSpPr/>
          <p:nvPr/>
        </p:nvSpPr>
        <p:spPr>
          <a:xfrm>
            <a:off x="4605750" y="0"/>
            <a:ext cx="4538400" cy="5143500"/>
          </a:xfrm>
          <a:prstGeom prst="rect">
            <a:avLst/>
          </a:prstGeom>
          <a:solidFill>
            <a:srgbClr val="1394D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rkans fons, logo">
  <p:cSld name="sarkans fons, log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46"/>
          <p:cNvSpPr/>
          <p:nvPr/>
        </p:nvSpPr>
        <p:spPr>
          <a:xfrm>
            <a:off x="-1113750" y="4029750"/>
            <a:ext cx="2227500" cy="22275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46"/>
          <p:cNvSpPr/>
          <p:nvPr/>
        </p:nvSpPr>
        <p:spPr>
          <a:xfrm>
            <a:off x="7637461" y="-1506539"/>
            <a:ext cx="3013200" cy="30132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84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1200" y="432000"/>
            <a:ext cx="904876" cy="17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8"/>
          <p:cNvSpPr/>
          <p:nvPr/>
        </p:nvSpPr>
        <p:spPr>
          <a:xfrm>
            <a:off x="0" y="0"/>
            <a:ext cx="4572600" cy="5143500"/>
          </a:xfrm>
          <a:prstGeom prst="rect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48"/>
          <p:cNvSpPr/>
          <p:nvPr/>
        </p:nvSpPr>
        <p:spPr>
          <a:xfrm>
            <a:off x="4572000" y="0"/>
            <a:ext cx="4572600" cy="5143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/>
          <p:nvPr/>
        </p:nvSpPr>
        <p:spPr>
          <a:xfrm>
            <a:off x="1921950" y="2235600"/>
            <a:ext cx="818100" cy="8181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49"/>
          <p:cNvSpPr/>
          <p:nvPr/>
        </p:nvSpPr>
        <p:spPr>
          <a:xfrm>
            <a:off x="3042450" y="2235600"/>
            <a:ext cx="818100" cy="8181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9"/>
          <p:cNvSpPr/>
          <p:nvPr/>
        </p:nvSpPr>
        <p:spPr>
          <a:xfrm>
            <a:off x="4162950" y="2235600"/>
            <a:ext cx="818100" cy="818100"/>
          </a:xfrm>
          <a:prstGeom prst="ellipse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49"/>
          <p:cNvSpPr/>
          <p:nvPr/>
        </p:nvSpPr>
        <p:spPr>
          <a:xfrm>
            <a:off x="5283450" y="2235600"/>
            <a:ext cx="818100" cy="818100"/>
          </a:xfrm>
          <a:prstGeom prst="ellipse">
            <a:avLst/>
          </a:prstGeom>
          <a:solidFill>
            <a:srgbClr val="531D5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49"/>
          <p:cNvSpPr/>
          <p:nvPr/>
        </p:nvSpPr>
        <p:spPr>
          <a:xfrm>
            <a:off x="6403950" y="2235600"/>
            <a:ext cx="818100" cy="818100"/>
          </a:xfrm>
          <a:prstGeom prst="ellipse">
            <a:avLst/>
          </a:prstGeom>
          <a:solidFill>
            <a:srgbClr val="1394D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Black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394" y="0"/>
            <a:ext cx="9186600" cy="39015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2"/>
          <p:cNvSpPr/>
          <p:nvPr/>
        </p:nvSpPr>
        <p:spPr>
          <a:xfrm>
            <a:off x="0" y="864000"/>
            <a:ext cx="1295400" cy="6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t/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8" name="Google Shape;8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99500" y="4230646"/>
            <a:ext cx="2735223" cy="63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" name="Google Shape;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534" y="1071356"/>
            <a:ext cx="906313" cy="177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2"/>
          <p:cNvSpPr txBox="1"/>
          <p:nvPr>
            <p:ph type="title"/>
          </p:nvPr>
        </p:nvSpPr>
        <p:spPr>
          <a:xfrm>
            <a:off x="1620000" y="864000"/>
            <a:ext cx="6750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  <a:defRPr b="0" i="0" sz="2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1620000" y="2169450"/>
            <a:ext cx="675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30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30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30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/>
        </p:nvSpPr>
        <p:spPr>
          <a:xfrm>
            <a:off x="1620000" y="2504250"/>
            <a:ext cx="6750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1" lang="lv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</a:t>
            </a:r>
            <a:br>
              <a:rPr b="0" i="1" lang="lv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lv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 amet consedetuer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gif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EtAkpf233irSVq5whNFmmYqtrXwZRJ5J/view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/>
        </p:nvSpPr>
        <p:spPr>
          <a:xfrm>
            <a:off x="1620000" y="821138"/>
            <a:ext cx="6750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rPr lang="lv" sz="43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Guidelines on Correct Conjunction Usage</a:t>
            </a:r>
            <a:endParaRPr b="0" i="0" sz="43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t/>
            </a:r>
            <a:endParaRPr b="0" i="0" sz="1700" u="none" cap="none" strike="noStrike">
              <a:solidFill>
                <a:schemeClr val="accent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956329" y="1217850"/>
            <a:ext cx="3545100" cy="27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Grammatically equal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0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two words</a:t>
            </a:r>
            <a:endParaRPr b="0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0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two phrases</a:t>
            </a:r>
            <a:endParaRPr b="0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0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two independent clauses</a:t>
            </a:r>
            <a:endParaRPr b="0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10"/>
          <p:cNvGrpSpPr/>
          <p:nvPr/>
        </p:nvGrpSpPr>
        <p:grpSpPr>
          <a:xfrm>
            <a:off x="986142" y="374850"/>
            <a:ext cx="6859125" cy="246794"/>
            <a:chOff x="1018800" y="1156882"/>
            <a:chExt cx="18291000" cy="658118"/>
          </a:xfrm>
        </p:grpSpPr>
        <p:sp>
          <p:nvSpPr>
            <p:cNvPr id="199" name="Google Shape;199;p10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2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endParaRPr b="0" i="0" sz="3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01" name="Google Shape;201;p10"/>
          <p:cNvSpPr txBox="1"/>
          <p:nvPr/>
        </p:nvSpPr>
        <p:spPr>
          <a:xfrm>
            <a:off x="5709462" y="683550"/>
            <a:ext cx="2289000" cy="3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45720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FANBOYS</a:t>
            </a:r>
            <a:endParaRPr b="1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1" i="1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i="1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b="1" i="1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1" i="1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1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endParaRPr b="1" i="1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1" i="1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1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b="1" i="1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1" i="1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1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endParaRPr b="1" i="1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1" i="1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1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1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1" i="1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1" i="1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endParaRPr b="1" i="1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◆"/>
            </a:pPr>
            <a:r>
              <a:rPr b="1" i="1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1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0" i="1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/>
        </p:nvSpPr>
        <p:spPr>
          <a:xfrm>
            <a:off x="714574" y="1621369"/>
            <a:ext cx="8211711" cy="25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data was collected through</a:t>
            </a:r>
            <a:r>
              <a:rPr b="1" i="0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questionnaires </a:t>
            </a:r>
            <a:r>
              <a:rPr b="1" i="0" lang="lv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interviews.</a:t>
            </a:r>
            <a:br>
              <a:rPr b="1" i="0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She usually studies </a:t>
            </a:r>
            <a:r>
              <a:rPr b="1" i="0" lang="lv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library </a:t>
            </a:r>
            <a:r>
              <a:rPr b="1" i="0" lang="lv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1" i="0" lang="lv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 a cafe.</a:t>
            </a:r>
            <a:br>
              <a:rPr b="1" i="0" lang="lv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b="1" i="0" lang="lv" sz="20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’ve</a:t>
            </a: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all </a:t>
            </a:r>
            <a:r>
              <a:rPr b="1" i="0" lang="lv" sz="20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got </a:t>
            </a: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both light and dark inside us</a:t>
            </a:r>
            <a:r>
              <a:rPr b="1" i="0" lang="lv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what</a:t>
            </a: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matters is </a:t>
            </a:r>
            <a:r>
              <a:rPr b="1" i="0" lang="lv" sz="20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part</a:t>
            </a: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we </a:t>
            </a:r>
            <a:r>
              <a:rPr b="1" i="0" lang="lv" sz="20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choose</a:t>
            </a: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act on. 			</a:t>
            </a:r>
            <a:r>
              <a:rPr b="1" i="1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- Sirius Black</a:t>
            </a:r>
            <a:endParaRPr b="1" i="1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11"/>
          <p:cNvGrpSpPr/>
          <p:nvPr/>
        </p:nvGrpSpPr>
        <p:grpSpPr>
          <a:xfrm>
            <a:off x="714575" y="711174"/>
            <a:ext cx="6859125" cy="246794"/>
            <a:chOff x="1018800" y="1156882"/>
            <a:chExt cx="18291000" cy="658118"/>
          </a:xfrm>
        </p:grpSpPr>
        <p:sp>
          <p:nvSpPr>
            <p:cNvPr id="209" name="Google Shape;209;p11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b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b="1" i="0" lang="lv" sz="3000" u="none" cap="none" strike="noStrik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Words		</a:t>
              </a:r>
              <a:r>
                <a:rPr b="1" i="0" lang="lv" sz="30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Phrases</a:t>
              </a:r>
              <a:r>
                <a:rPr b="1" i="0" lang="lv" sz="3000" u="none" cap="none" strike="noStrik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	</a:t>
              </a:r>
              <a:r>
                <a:rPr b="1" i="0" lang="lv" sz="3000" u="none" cap="none" strike="noStrike">
                  <a:solidFill>
                    <a:schemeClr val="dk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r>
                <a:rPr b="1" i="0" lang="lv" sz="3000" u="none" cap="none" strike="noStrik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</a:t>
              </a:r>
              <a:endParaRPr b="0" i="0" sz="3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/>
        </p:nvSpPr>
        <p:spPr>
          <a:xfrm>
            <a:off x="0" y="1476226"/>
            <a:ext cx="8926285" cy="25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We’ve all got both light and dark inside us</a:t>
            </a:r>
            <a:r>
              <a:rPr b="1" i="0" lang="lv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what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matters is the part we choose to act on. 	</a:t>
            </a:r>
            <a:b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’ve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all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got 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both light and dark inside us</a:t>
            </a:r>
            <a:r>
              <a:rPr b="1" i="0" lang="lv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What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matters is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part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we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choose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act on. 					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2"/>
          <p:cNvGrpSpPr/>
          <p:nvPr/>
        </p:nvGrpSpPr>
        <p:grpSpPr>
          <a:xfrm>
            <a:off x="536200" y="600361"/>
            <a:ext cx="7379637" cy="551107"/>
            <a:chOff x="1018800" y="282161"/>
            <a:chExt cx="19679032" cy="1469621"/>
          </a:xfrm>
        </p:grpSpPr>
        <p:sp>
          <p:nvSpPr>
            <p:cNvPr id="217" name="Google Shape;217;p12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" name="Google Shape;218;p12"/>
            <p:cNvSpPr txBox="1"/>
            <p:nvPr/>
          </p:nvSpPr>
          <p:spPr>
            <a:xfrm>
              <a:off x="2864032" y="282161"/>
              <a:ext cx="17833800" cy="591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Coordinating Conjunctions</a:t>
              </a:r>
              <a:b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b="1" i="0" lang="lv" sz="3000" u="none" cap="none" strike="noStrike">
                  <a:solidFill>
                    <a:schemeClr val="dk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r>
                <a:rPr b="1" i="0" lang="lv" sz="3000" u="none" cap="none" strike="noStrik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	</a:t>
              </a:r>
              <a:endParaRPr b="0" i="0" sz="3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/>
        </p:nvSpPr>
        <p:spPr>
          <a:xfrm>
            <a:off x="994500" y="1236263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➔"/>
            </a:pPr>
            <a:r>
              <a:rPr b="1" i="0" lang="lv" sz="2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Subordinating Conjunctions</a:t>
            </a:r>
            <a:endParaRPr b="1" i="0" sz="2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➔"/>
            </a:pPr>
            <a:r>
              <a:rPr b="1" i="0" lang="lv" sz="2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Coordinating conjunctions</a:t>
            </a:r>
            <a:endParaRPr b="1" i="0" sz="2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➔"/>
            </a:pPr>
            <a:r>
              <a:rPr b="1" i="0" lang="lv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Correlative Conjunctions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13"/>
          <p:cNvGrpSpPr/>
          <p:nvPr/>
        </p:nvGrpSpPr>
        <p:grpSpPr>
          <a:xfrm>
            <a:off x="1142437" y="628956"/>
            <a:ext cx="6859125" cy="246794"/>
            <a:chOff x="1018800" y="1156882"/>
            <a:chExt cx="18291000" cy="658118"/>
          </a:xfrm>
        </p:grpSpPr>
        <p:sp>
          <p:nvSpPr>
            <p:cNvPr id="226" name="Google Shape;226;p13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b="0"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4"/>
          <p:cNvGrpSpPr/>
          <p:nvPr/>
        </p:nvGrpSpPr>
        <p:grpSpPr>
          <a:xfrm>
            <a:off x="1000575" y="515954"/>
            <a:ext cx="6859125" cy="246794"/>
            <a:chOff x="1018800" y="1156882"/>
            <a:chExt cx="18291000" cy="658118"/>
          </a:xfrm>
        </p:grpSpPr>
        <p:sp>
          <p:nvSpPr>
            <p:cNvPr id="235" name="Google Shape;235;p14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Correlative Conjunctions</a:t>
              </a:r>
              <a:endParaRPr b="1" i="0" sz="3000" u="none" cap="none" strike="noStrik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37" name="Google Shape;237;p14"/>
          <p:cNvSpPr txBox="1"/>
          <p:nvPr/>
        </p:nvSpPr>
        <p:spPr>
          <a:xfrm>
            <a:off x="664831" y="1278502"/>
            <a:ext cx="4860900" cy="2308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Used in pairs</a:t>
            </a:r>
            <a:endParaRPr b="1" i="0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◆"/>
            </a:pP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Joins words/phrases/similar clauses</a:t>
            </a:r>
            <a:endParaRPr b="1" i="0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Must use parallel structure</a:t>
            </a:r>
            <a:endParaRPr b="1" i="0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Do not need a comma to separate sentences</a:t>
            </a:r>
            <a:endParaRPr b="1" i="0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5525731" y="739041"/>
            <a:ext cx="30408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None/>
            </a:pPr>
            <a:r>
              <a:t/>
            </a:r>
            <a:endParaRPr b="1" i="1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Char char="▪"/>
            </a:pPr>
            <a:r>
              <a:rPr b="1" i="1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either … or</a:t>
            </a:r>
            <a:endParaRPr b="1" i="1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Char char="▪"/>
            </a:pPr>
            <a:r>
              <a:rPr b="1" i="1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neither … nor</a:t>
            </a:r>
            <a:endParaRPr b="1" i="1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Char char="▪"/>
            </a:pPr>
            <a:r>
              <a:rPr b="1" i="1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not only … but also</a:t>
            </a:r>
            <a:endParaRPr b="1" i="1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5A5D"/>
              </a:buClr>
              <a:buSzPts val="2400"/>
              <a:buFont typeface="Noto Sans Symbols"/>
              <a:buChar char="▪"/>
            </a:pPr>
            <a:r>
              <a:rPr b="1" i="1" lang="lv" sz="20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and both … and</a:t>
            </a:r>
            <a:endParaRPr b="1" i="0" sz="20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00575" y="599927"/>
            <a:ext cx="6859125" cy="246794"/>
            <a:chOff x="1018800" y="1156882"/>
            <a:chExt cx="18291000" cy="658118"/>
          </a:xfrm>
        </p:grpSpPr>
        <p:sp>
          <p:nvSpPr>
            <p:cNvPr id="246" name="Google Shape;246;p15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7" name="Google Shape;247;p15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Correlative Conjunctions</a:t>
              </a:r>
              <a:b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b="1" i="0" lang="lv" sz="3000" u="none" cap="none" strike="noStrik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Parallel structure</a:t>
              </a:r>
              <a:endParaRPr b="1" i="0" sz="3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48" name="Google Shape;248;p15"/>
          <p:cNvSpPr txBox="1"/>
          <p:nvPr/>
        </p:nvSpPr>
        <p:spPr>
          <a:xfrm>
            <a:off x="227157" y="1502841"/>
            <a:ext cx="8670450" cy="2308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She planned to collect data by</a:t>
            </a: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either</a:t>
            </a:r>
            <a:r>
              <a:rPr b="1" i="0" lang="lv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an online survey </a:t>
            </a: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phone interviews.</a:t>
            </a:r>
            <a:b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She planned to collect data by</a:t>
            </a:r>
            <a:r>
              <a:rPr b="1" i="0" lang="lv" sz="2400" u="none" cap="none" strike="noStrike">
                <a:solidFill>
                  <a:srgbClr val="F15A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lv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either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an online survey </a:t>
            </a:r>
            <a:r>
              <a:rPr b="1" i="0" lang="lv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arranging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phone interviews.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6"/>
          <p:cNvGrpSpPr/>
          <p:nvPr/>
        </p:nvGrpSpPr>
        <p:grpSpPr>
          <a:xfrm>
            <a:off x="931937" y="512841"/>
            <a:ext cx="6859125" cy="246794"/>
            <a:chOff x="1018800" y="1156882"/>
            <a:chExt cx="18291000" cy="658118"/>
          </a:xfrm>
        </p:grpSpPr>
        <p:sp>
          <p:nvSpPr>
            <p:cNvPr id="255" name="Google Shape;255;p16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How else can you group them?</a:t>
              </a:r>
              <a:endParaRPr b="1" i="0" sz="3000" u="none" cap="none" strike="noStrik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57" name="Google Shape;257;p16"/>
          <p:cNvSpPr txBox="1"/>
          <p:nvPr/>
        </p:nvSpPr>
        <p:spPr>
          <a:xfrm>
            <a:off x="1103387" y="1125200"/>
            <a:ext cx="76506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Font typeface="Arial"/>
              <a:buChar char="➔"/>
            </a:pPr>
            <a:r>
              <a:rPr b="1" i="0" lang="lv" sz="25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Connect (for reasons and results)</a:t>
            </a:r>
            <a:endParaRPr b="1" i="0" sz="25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Font typeface="Arial"/>
              <a:buChar char="➔"/>
            </a:pPr>
            <a:r>
              <a:rPr b="1" i="0" lang="lv" sz="25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Constrast</a:t>
            </a:r>
            <a:endParaRPr b="1" i="0" sz="25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Font typeface="Arial"/>
              <a:buChar char="➔"/>
            </a:pPr>
            <a:r>
              <a:rPr b="1" i="0" lang="lv" sz="25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endParaRPr b="1" i="0" sz="25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500"/>
              <a:buFont typeface="Arial"/>
              <a:buChar char="➔"/>
            </a:pPr>
            <a:r>
              <a:rPr b="1" i="0" lang="lv" sz="25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Adding points</a:t>
            </a:r>
            <a:endParaRPr b="1" i="0" sz="25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6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07778f06f_0_0"/>
          <p:cNvSpPr txBox="1"/>
          <p:nvPr/>
        </p:nvSpPr>
        <p:spPr>
          <a:xfrm>
            <a:off x="5077825" y="1353500"/>
            <a:ext cx="3396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>
                <a:latin typeface="Arial Black"/>
                <a:ea typeface="Arial Black"/>
                <a:cs typeface="Arial Black"/>
                <a:sym typeface="Arial Black"/>
              </a:rPr>
              <a:t>The task</a:t>
            </a:r>
            <a:endParaRPr sz="300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v" sz="2500"/>
              <a:t>Watch the video and tick the box next to the conjunction that you hear.</a:t>
            </a:r>
            <a:endParaRPr sz="2500"/>
          </a:p>
        </p:txBody>
      </p:sp>
      <p:pic>
        <p:nvPicPr>
          <p:cNvPr id="264" name="Google Shape;264;gd07778f06f_0_0"/>
          <p:cNvPicPr preferRelativeResize="0"/>
          <p:nvPr/>
        </p:nvPicPr>
        <p:blipFill rotWithShape="1">
          <a:blip r:embed="rId3">
            <a:alphaModFix/>
          </a:blip>
          <a:srcRect b="0" l="24433" r="22241" t="1903"/>
          <a:stretch/>
        </p:blipFill>
        <p:spPr>
          <a:xfrm>
            <a:off x="988574" y="905475"/>
            <a:ext cx="2545124" cy="26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d07778f06f_0_0"/>
          <p:cNvPicPr preferRelativeResize="0"/>
          <p:nvPr/>
        </p:nvPicPr>
        <p:blipFill rotWithShape="1">
          <a:blip r:embed="rId4">
            <a:alphaModFix/>
          </a:blip>
          <a:srcRect b="42435" l="51998" r="39639" t="41975"/>
          <a:stretch/>
        </p:blipFill>
        <p:spPr>
          <a:xfrm>
            <a:off x="0" y="0"/>
            <a:ext cx="873198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07778f06f_0_12"/>
          <p:cNvSpPr txBox="1"/>
          <p:nvPr/>
        </p:nvSpPr>
        <p:spPr>
          <a:xfrm>
            <a:off x="5077825" y="1353500"/>
            <a:ext cx="3664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>
                <a:latin typeface="Arial Black"/>
                <a:ea typeface="Arial Black"/>
                <a:cs typeface="Arial Black"/>
                <a:sym typeface="Arial Black"/>
              </a:rPr>
              <a:t>The task</a:t>
            </a:r>
            <a:endParaRPr sz="300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v" sz="2500"/>
              <a:t>Watch the video and tick the box next to the conjunction that you hear.</a:t>
            </a:r>
            <a:endParaRPr sz="2500"/>
          </a:p>
        </p:txBody>
      </p:sp>
      <p:sp>
        <p:nvSpPr>
          <p:cNvPr id="271" name="Google Shape;271;gd07778f06f_0_12"/>
          <p:cNvSpPr txBox="1"/>
          <p:nvPr/>
        </p:nvSpPr>
        <p:spPr>
          <a:xfrm>
            <a:off x="1403875" y="940200"/>
            <a:ext cx="3013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and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however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while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or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so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that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not only..but also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although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therefore</a:t>
            </a:r>
            <a:endParaRPr sz="2000"/>
          </a:p>
        </p:txBody>
      </p:sp>
      <p:pic>
        <p:nvPicPr>
          <p:cNvPr id="272" name="Google Shape;272;gd07778f06f_0_12"/>
          <p:cNvPicPr preferRelativeResize="0"/>
          <p:nvPr/>
        </p:nvPicPr>
        <p:blipFill rotWithShape="1">
          <a:blip r:embed="rId3">
            <a:alphaModFix/>
          </a:blip>
          <a:srcRect b="42435" l="51998" r="39639" t="41975"/>
          <a:stretch/>
        </p:blipFill>
        <p:spPr>
          <a:xfrm>
            <a:off x="0" y="0"/>
            <a:ext cx="873198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d07778f06f_0_25" title="Alise__biologijaHD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575" y="387100"/>
            <a:ext cx="5813075" cy="4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d07778f06f_0_25"/>
          <p:cNvPicPr preferRelativeResize="0"/>
          <p:nvPr/>
        </p:nvPicPr>
        <p:blipFill rotWithShape="1">
          <a:blip r:embed="rId5">
            <a:alphaModFix/>
          </a:blip>
          <a:srcRect b="42435" l="51998" r="39639" t="41975"/>
          <a:stretch/>
        </p:blipFill>
        <p:spPr>
          <a:xfrm>
            <a:off x="0" y="0"/>
            <a:ext cx="873198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24" name="Google Shape;124;p2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What shall we study today?</a:t>
              </a:r>
              <a:endParaRPr b="0"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26" name="Google Shape;126;p2"/>
          <p:cNvPicPr preferRelativeResize="0"/>
          <p:nvPr/>
        </p:nvPicPr>
        <p:blipFill rotWithShape="1">
          <a:blip r:embed="rId3">
            <a:alphaModFix/>
          </a:blip>
          <a:srcRect b="33808" l="22048" r="22651" t="30191"/>
          <a:stretch/>
        </p:blipFill>
        <p:spPr>
          <a:xfrm>
            <a:off x="2043629" y="1646333"/>
            <a:ext cx="5056742" cy="1850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g under magnifying glass with solid fill" id="127" name="Google Shape;12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1416" y="1984019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Clipboard Checked with solid fill" id="128" name="Google Shape;12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9008" y="1984019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Connected with solid fill" id="129" name="Google Shape;12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2461" y="2051894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07778f06f_0_20"/>
          <p:cNvSpPr txBox="1"/>
          <p:nvPr/>
        </p:nvSpPr>
        <p:spPr>
          <a:xfrm>
            <a:off x="5514450" y="2248500"/>
            <a:ext cx="339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>
                <a:latin typeface="Arial Black"/>
                <a:ea typeface="Arial Black"/>
                <a:cs typeface="Arial Black"/>
                <a:sym typeface="Arial Black"/>
              </a:rPr>
              <a:t>The answer</a:t>
            </a:r>
            <a:endParaRPr sz="2500"/>
          </a:p>
        </p:txBody>
      </p:sp>
      <p:sp>
        <p:nvSpPr>
          <p:cNvPr id="284" name="Google Shape;284;gd07778f06f_0_20"/>
          <p:cNvSpPr txBox="1"/>
          <p:nvPr/>
        </p:nvSpPr>
        <p:spPr>
          <a:xfrm>
            <a:off x="1339975" y="940200"/>
            <a:ext cx="3333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b="1" lang="lv" sz="2000"/>
              <a:t>and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however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while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b="1" lang="lv" sz="2000"/>
              <a:t>or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so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that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b="1" lang="lv" sz="2000"/>
              <a:t>not only..but also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lv" sz="2000"/>
              <a:t>although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✓"/>
            </a:pPr>
            <a:r>
              <a:rPr b="1" lang="lv" sz="2000"/>
              <a:t>therefore</a:t>
            </a:r>
            <a:endParaRPr b="1" sz="2000"/>
          </a:p>
        </p:txBody>
      </p:sp>
      <p:pic>
        <p:nvPicPr>
          <p:cNvPr id="285" name="Google Shape;285;gd07778f06f_0_20"/>
          <p:cNvPicPr preferRelativeResize="0"/>
          <p:nvPr/>
        </p:nvPicPr>
        <p:blipFill rotWithShape="1">
          <a:blip r:embed="rId3">
            <a:alphaModFix/>
          </a:blip>
          <a:srcRect b="42435" l="51998" r="39639" t="41975"/>
          <a:stretch/>
        </p:blipFill>
        <p:spPr>
          <a:xfrm>
            <a:off x="0" y="0"/>
            <a:ext cx="873198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/>
          <p:nvPr/>
        </p:nvSpPr>
        <p:spPr>
          <a:xfrm>
            <a:off x="650275" y="1382225"/>
            <a:ext cx="8248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lv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Though, did you hear the sentence:</a:t>
            </a:r>
            <a:br>
              <a:rPr b="0" i="0" lang="lv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lv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lv" sz="2800"/>
              <a:t>Genetic information is passed from one generation to the next. </a:t>
            </a:r>
            <a:endParaRPr b="1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7"/>
          <p:cNvPicPr preferRelativeResize="0"/>
          <p:nvPr/>
        </p:nvPicPr>
        <p:blipFill rotWithShape="1">
          <a:blip r:embed="rId3">
            <a:alphaModFix/>
          </a:blip>
          <a:srcRect b="42435" l="60424" r="30811" t="41975"/>
          <a:stretch/>
        </p:blipFill>
        <p:spPr>
          <a:xfrm>
            <a:off x="58701" y="113800"/>
            <a:ext cx="801425" cy="8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8"/>
          <p:cNvGrpSpPr/>
          <p:nvPr/>
        </p:nvGrpSpPr>
        <p:grpSpPr>
          <a:xfrm>
            <a:off x="926447" y="440270"/>
            <a:ext cx="6859125" cy="246794"/>
            <a:chOff x="1018800" y="1156882"/>
            <a:chExt cx="18291000" cy="658118"/>
          </a:xfrm>
        </p:grpSpPr>
        <p:sp>
          <p:nvSpPr>
            <p:cNvPr id="297" name="Google Shape;297;p18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6EC8BB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8" name="Google Shape;298;p18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3434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Passive voice</a:t>
              </a:r>
              <a:endParaRPr b="1" i="0" sz="30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576" y="1027607"/>
            <a:ext cx="5354525" cy="26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/>
          <p:nvPr/>
        </p:nvSpPr>
        <p:spPr>
          <a:xfrm>
            <a:off x="1504576" y="3652401"/>
            <a:ext cx="5468100" cy="338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v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retrieved from: https://www.englisch-hilfen.de/en/grammar/passive.htm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18"/>
          <p:cNvPicPr preferRelativeResize="0"/>
          <p:nvPr/>
        </p:nvPicPr>
        <p:blipFill rotWithShape="1">
          <a:blip r:embed="rId4">
            <a:alphaModFix/>
          </a:blip>
          <a:srcRect b="42435" l="60424" r="30811" t="41975"/>
          <a:stretch/>
        </p:blipFill>
        <p:spPr>
          <a:xfrm>
            <a:off x="58701" y="113800"/>
            <a:ext cx="801425" cy="8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0"/>
          <p:cNvGrpSpPr/>
          <p:nvPr/>
        </p:nvGrpSpPr>
        <p:grpSpPr>
          <a:xfrm>
            <a:off x="536200" y="493001"/>
            <a:ext cx="6859125" cy="246794"/>
            <a:chOff x="1018800" y="1156882"/>
            <a:chExt cx="18291000" cy="658118"/>
          </a:xfrm>
        </p:grpSpPr>
        <p:sp>
          <p:nvSpPr>
            <p:cNvPr id="311" name="Google Shape;311;p20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2" name="Google Shape;312;p20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Let us recap!</a:t>
              </a:r>
              <a:endParaRPr b="0"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313" name="Google Shape;313;p20"/>
          <p:cNvPicPr preferRelativeResize="0"/>
          <p:nvPr/>
        </p:nvPicPr>
        <p:blipFill rotWithShape="1">
          <a:blip r:embed="rId3">
            <a:alphaModFix/>
          </a:blip>
          <a:srcRect b="33808" l="22048" r="22651" t="30191"/>
          <a:stretch/>
        </p:blipFill>
        <p:spPr>
          <a:xfrm>
            <a:off x="2043629" y="1646333"/>
            <a:ext cx="5056742" cy="1850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g under magnifying glass with solid fill" id="314" name="Google Shape;31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1416" y="1984019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Clipboard Checked with solid fill" id="315" name="Google Shape;31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9008" y="1984019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Connected with solid fill" id="316" name="Google Shape;31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2461" y="2051894"/>
            <a:ext cx="1009736" cy="100973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317" name="Google Shape;317;p20"/>
          <p:cNvSpPr txBox="1"/>
          <p:nvPr/>
        </p:nvSpPr>
        <p:spPr>
          <a:xfrm>
            <a:off x="192794" y="1153022"/>
            <a:ext cx="30564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v" sz="2400" u="none" cap="none" strike="noStrike">
                <a:solidFill>
                  <a:srgbClr val="F15A5D"/>
                </a:solidFill>
                <a:latin typeface="Arial"/>
                <a:ea typeface="Arial"/>
                <a:cs typeface="Arial"/>
                <a:sym typeface="Arial"/>
              </a:rPr>
              <a:t>Study the topic of conjunctions!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2529008" y="3212616"/>
            <a:ext cx="45389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v" sz="2400" u="none" cap="none" strike="noStrike">
                <a:solidFill>
                  <a:srgbClr val="1394D1"/>
                </a:solidFill>
                <a:latin typeface="Arial"/>
                <a:ea typeface="Arial"/>
                <a:cs typeface="Arial"/>
                <a:sym typeface="Arial"/>
              </a:rPr>
              <a:t>Use the conjunctions wisely!</a:t>
            </a:r>
            <a:endParaRPr/>
          </a:p>
        </p:txBody>
      </p:sp>
      <p:sp>
        <p:nvSpPr>
          <p:cNvPr id="319" name="Google Shape;319;p20"/>
          <p:cNvSpPr txBox="1"/>
          <p:nvPr/>
        </p:nvSpPr>
        <p:spPr>
          <a:xfrm>
            <a:off x="6505460" y="730556"/>
            <a:ext cx="226759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lv" sz="2400" u="none" cap="none" strike="noStrike">
                <a:solidFill>
                  <a:srgbClr val="B11E26"/>
                </a:solidFill>
                <a:latin typeface="Arial"/>
                <a:ea typeface="Arial"/>
                <a:cs typeface="Arial"/>
                <a:sym typeface="Arial"/>
              </a:rPr>
              <a:t>Explore grammar in various contexts!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/>
        </p:nvSpPr>
        <p:spPr>
          <a:xfrm>
            <a:off x="2739361" y="523683"/>
            <a:ext cx="4157198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rPr b="0" i="0" lang="lv" sz="66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  <a:endParaRPr b="0" i="0" sz="66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chemeClr val="accent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"/>
          <p:cNvGrpSpPr/>
          <p:nvPr/>
        </p:nvGrpSpPr>
        <p:grpSpPr>
          <a:xfrm>
            <a:off x="536200" y="730556"/>
            <a:ext cx="6859125" cy="246794"/>
            <a:chOff x="1018800" y="1156882"/>
            <a:chExt cx="18291000" cy="658118"/>
          </a:xfrm>
        </p:grpSpPr>
        <p:sp>
          <p:nvSpPr>
            <p:cNvPr id="135" name="Google Shape;135;p3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Clauses</a:t>
              </a:r>
              <a:endParaRPr b="0"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 b="0" l="0" r="0" t="9589"/>
          <a:stretch/>
        </p:blipFill>
        <p:spPr>
          <a:xfrm>
            <a:off x="1623411" y="1283000"/>
            <a:ext cx="5375466" cy="273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"/>
          <p:cNvGrpSpPr/>
          <p:nvPr/>
        </p:nvGrpSpPr>
        <p:grpSpPr>
          <a:xfrm>
            <a:off x="990725" y="730556"/>
            <a:ext cx="6859125" cy="246794"/>
            <a:chOff x="1018800" y="1156882"/>
            <a:chExt cx="18291000" cy="658118"/>
          </a:xfrm>
        </p:grpSpPr>
        <p:sp>
          <p:nvSpPr>
            <p:cNvPr id="143" name="Google Shape;143;p4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Commas</a:t>
              </a:r>
              <a:endParaRPr b="0"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334201" y="1130762"/>
            <a:ext cx="8475598" cy="240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000"/>
              <a:buFont typeface="Arial"/>
              <a:buAutoNum type="arabicPeriod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was tired after working all day</a:t>
            </a: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so I decided to go to bed early.</a:t>
            </a:r>
            <a:b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 separates two independent sentences.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000"/>
              <a:buFont typeface="Arial"/>
              <a:buAutoNum type="arabicPeriod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Since I was tired, I decided to go to bed.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/>
        </p:nvSpPr>
        <p:spPr>
          <a:xfrm>
            <a:off x="704700" y="1526548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Subordinating Conjunctions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Coordinating conjunctions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Correlative Conjunctions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>
            <a:off x="1142438" y="742531"/>
            <a:ext cx="6859125" cy="246794"/>
            <a:chOff x="1018800" y="1156882"/>
            <a:chExt cx="18291000" cy="658118"/>
          </a:xfrm>
        </p:grpSpPr>
        <p:sp>
          <p:nvSpPr>
            <p:cNvPr id="153" name="Google Shape;153;p5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b="0"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59824" y="7410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5180511" y="938150"/>
            <a:ext cx="29874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429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b="1" i="1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b="1" i="1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b="1" i="1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b="1" i="1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b="1" i="1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until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b="1" i="1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b="1" i="1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◆"/>
            </a:pPr>
            <a:r>
              <a:rPr b="1" i="1" lang="lv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endParaRPr b="1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6"/>
          <p:cNvGrpSpPr/>
          <p:nvPr/>
        </p:nvGrpSpPr>
        <p:grpSpPr>
          <a:xfrm>
            <a:off x="1308786" y="411242"/>
            <a:ext cx="6859125" cy="246794"/>
            <a:chOff x="1018800" y="1156882"/>
            <a:chExt cx="18291000" cy="658118"/>
          </a:xfrm>
        </p:grpSpPr>
        <p:sp>
          <p:nvSpPr>
            <p:cNvPr id="162" name="Google Shape;162;p6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Conjunctions</a:t>
              </a:r>
              <a:endParaRPr b="1" i="0" sz="3000" u="none" cap="none" strike="noStrik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64" name="Google Shape;164;p6"/>
          <p:cNvSpPr txBox="1"/>
          <p:nvPr/>
        </p:nvSpPr>
        <p:spPr>
          <a:xfrm>
            <a:off x="729346" y="1137600"/>
            <a:ext cx="5077200" cy="27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Join together an independent and dependent clause</a:t>
            </a:r>
            <a:b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8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Join together two independent clauses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7"/>
          <p:cNvGrpSpPr/>
          <p:nvPr/>
        </p:nvGrpSpPr>
        <p:grpSpPr>
          <a:xfrm>
            <a:off x="986142" y="440271"/>
            <a:ext cx="7501613" cy="246794"/>
            <a:chOff x="1018800" y="1156882"/>
            <a:chExt cx="20004300" cy="658118"/>
          </a:xfrm>
        </p:grpSpPr>
        <p:sp>
          <p:nvSpPr>
            <p:cNvPr id="171" name="Google Shape;171;p7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1476000" y="1224000"/>
              <a:ext cx="195471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Conjunctions</a:t>
              </a:r>
              <a:endParaRPr b="1" i="0" sz="3000" u="none" cap="none" strike="noStrik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Independent + dependent </a:t>
              </a:r>
              <a:endParaRPr b="1" i="0" sz="3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73" name="Google Shape;173;p7"/>
          <p:cNvSpPr txBox="1"/>
          <p:nvPr/>
        </p:nvSpPr>
        <p:spPr>
          <a:xfrm>
            <a:off x="986141" y="1430000"/>
            <a:ext cx="7501613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want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be President </a:t>
            </a: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grow up. </a:t>
            </a:r>
            <a:b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grow up</a:t>
            </a: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want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be a President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8"/>
          <p:cNvGrpSpPr/>
          <p:nvPr/>
        </p:nvGrpSpPr>
        <p:grpSpPr>
          <a:xfrm>
            <a:off x="1011775" y="662506"/>
            <a:ext cx="6859125" cy="246794"/>
            <a:chOff x="1018800" y="1156882"/>
            <a:chExt cx="18291000" cy="658118"/>
          </a:xfrm>
        </p:grpSpPr>
        <p:sp>
          <p:nvSpPr>
            <p:cNvPr id="180" name="Google Shape;180;p8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Subordinating Conjunctions</a:t>
              </a:r>
              <a:endParaRPr b="1" i="0" sz="3000" u="none" cap="none" strike="noStrike">
                <a:solidFill>
                  <a:srgbClr val="414042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Independent + independent</a:t>
              </a:r>
              <a:endParaRPr b="1" i="0" sz="3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82" name="Google Shape;182;p8"/>
          <p:cNvSpPr txBox="1"/>
          <p:nvPr/>
        </p:nvSpPr>
        <p:spPr>
          <a:xfrm>
            <a:off x="536200" y="1633200"/>
            <a:ext cx="73347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200"/>
              <a:buFont typeface="Arial"/>
              <a:buChar char="➔"/>
            </a:pP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was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tired after working all day</a:t>
            </a: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lv" sz="2400" u="sng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 decided</a:t>
            </a:r>
            <a:r>
              <a:rPr b="1" i="0" lang="lv" sz="24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to go to bed early.</a:t>
            </a:r>
            <a:endParaRPr b="1" i="0" sz="2400" u="none" cap="none" strike="noStrik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846562" y="1381405"/>
            <a:ext cx="7155000" cy="18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Subordinating Conjunctions</a:t>
            </a:r>
            <a:endParaRPr b="1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➔"/>
            </a:pPr>
            <a:r>
              <a:rPr b="1" i="0" lang="lv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Coordinating conjunctions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➔"/>
            </a:pPr>
            <a:r>
              <a:rPr b="1" i="0" lang="lv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Correlative Conjunctions</a:t>
            </a:r>
            <a:endParaRPr b="1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9"/>
          <p:cNvGrpSpPr/>
          <p:nvPr/>
        </p:nvGrpSpPr>
        <p:grpSpPr>
          <a:xfrm>
            <a:off x="1142437" y="599928"/>
            <a:ext cx="6859125" cy="246794"/>
            <a:chOff x="1018800" y="1156882"/>
            <a:chExt cx="18291000" cy="658118"/>
          </a:xfrm>
        </p:grpSpPr>
        <p:sp>
          <p:nvSpPr>
            <p:cNvPr id="190" name="Google Shape;190;p9"/>
            <p:cNvSpPr/>
            <p:nvPr/>
          </p:nvSpPr>
          <p:spPr>
            <a:xfrm>
              <a:off x="1018800" y="1156882"/>
              <a:ext cx="90000" cy="594900"/>
            </a:xfrm>
            <a:prstGeom prst="rect">
              <a:avLst/>
            </a:prstGeom>
            <a:solidFill>
              <a:srgbClr val="F15A5D"/>
            </a:solidFill>
            <a:ln>
              <a:noFill/>
            </a:ln>
          </p:spPr>
          <p:txBody>
            <a:bodyPr anchorCtr="0" anchor="ctr" bIns="19050" lIns="1890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 Black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1476000" y="1224000"/>
              <a:ext cx="17833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042"/>
                </a:buClr>
                <a:buSzPts val="1800"/>
                <a:buFont typeface="Arial Black"/>
                <a:buNone/>
              </a:pPr>
              <a:r>
                <a:rPr b="1" i="0" lang="lv" sz="3000" u="none" cap="none" strike="noStrike">
                  <a:solidFill>
                    <a:srgbClr val="414042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Conjunction Types</a:t>
              </a:r>
              <a:endParaRPr b="0" i="0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42435" l="43418" r="48340" t="41975"/>
          <a:stretch/>
        </p:blipFill>
        <p:spPr>
          <a:xfrm>
            <a:off x="-1" y="0"/>
            <a:ext cx="860600" cy="9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ullapa">
  <a:themeElements>
    <a:clrScheme name="skola2030 1">
      <a:dk1>
        <a:srgbClr val="F05A5D"/>
      </a:dk1>
      <a:lt1>
        <a:srgbClr val="FFFFFF"/>
      </a:lt1>
      <a:dk2>
        <a:srgbClr val="1294D0"/>
      </a:dk2>
      <a:lt2>
        <a:srgbClr val="059B8B"/>
      </a:lt2>
      <a:accent1>
        <a:srgbClr val="19537F"/>
      </a:accent1>
      <a:accent2>
        <a:srgbClr val="B92028"/>
      </a:accent2>
      <a:accent3>
        <a:srgbClr val="6DC8BA"/>
      </a:accent3>
      <a:accent4>
        <a:srgbClr val="414041"/>
      </a:accent4>
      <a:accent5>
        <a:srgbClr val="5B9BD5"/>
      </a:accent5>
      <a:accent6>
        <a:srgbClr val="531D5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1_BasicWhite">
  <a:themeElements>
    <a:clrScheme name="skola2030">
      <a:dk1>
        <a:srgbClr val="F05A5D"/>
      </a:dk1>
      <a:lt1>
        <a:srgbClr val="059B8B"/>
      </a:lt1>
      <a:dk2>
        <a:srgbClr val="1294D0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Annushka</dc:creator>
</cp:coreProperties>
</file>