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13716000" cx="24384000"/>
  <p:notesSz cx="6858000" cy="9144000"/>
  <p:embeddedFontLst>
    <p:embeddedFont>
      <p:font typeface="Helvetica Neue"/>
      <p:regular r:id="rId26"/>
      <p:bold r:id="rId27"/>
      <p:italic r:id="rId28"/>
      <p:boldItalic r:id="rId29"/>
    </p:embeddedFont>
    <p:embeddedFont>
      <p:font typeface="Arial Black"/>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2214">
          <p15:clr>
            <a:srgbClr val="A4A3A4"/>
          </p15:clr>
        </p15:guide>
        <p15:guide id="2" pos="4822">
          <p15:clr>
            <a:srgbClr val="A4A3A4"/>
          </p15:clr>
        </p15:guide>
        <p15:guide id="3" pos="8859">
          <p15:clr>
            <a:srgbClr val="A4A3A4"/>
          </p15:clr>
        </p15:guide>
        <p15:guide id="4" pos="5503">
          <p15:clr>
            <a:srgbClr val="A4A3A4"/>
          </p15:clr>
        </p15:guide>
        <p15:guide id="5" pos="11445">
          <p15:clr>
            <a:srgbClr val="A4A3A4"/>
          </p15:clr>
        </p15:guide>
        <p15:guide id="6" pos="14938">
          <p15:clr>
            <a:srgbClr val="A4A3A4"/>
          </p15:clr>
        </p15:guide>
        <p15:guide id="7" orient="horz" pos="1871">
          <p15:clr>
            <a:srgbClr val="A4A3A4"/>
          </p15:clr>
        </p15:guide>
        <p15:guide id="8" orient="horz" pos="6860">
          <p15:clr>
            <a:srgbClr val="A4A3A4"/>
          </p15:clr>
        </p15:guide>
        <p15:guide id="9" pos="8134">
          <p15:clr>
            <a:srgbClr val="A4A3A4"/>
          </p15:clr>
        </p15:guide>
      </p15:sldGuideLst>
    </p:ext>
    <p:ext uri="http://customooxmlschemas.google.com/">
      <go:slidesCustomData xmlns:go="http://customooxmlschemas.google.com/" r:id="rId31" roundtripDataSignature="AMtx7miy+6GYELRDaE7p8CMp54Z7J6ZAX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14"/>
        <p:guide pos="4822"/>
        <p:guide pos="8859"/>
        <p:guide pos="5503"/>
        <p:guide pos="11445"/>
        <p:guide pos="14938"/>
        <p:guide pos="1871" orient="horz"/>
        <p:guide pos="6860" orient="horz"/>
        <p:guide pos="813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font" Target="fonts/HelveticaNeue-regular.fntdata"/><Relationship Id="rId25" Type="http://schemas.openxmlformats.org/officeDocument/2006/relationships/slide" Target="slides/slide19.xml"/><Relationship Id="rId28" Type="http://schemas.openxmlformats.org/officeDocument/2006/relationships/font" Target="fonts/HelveticaNeue-italic.fntdata"/><Relationship Id="rId27" Type="http://schemas.openxmlformats.org/officeDocument/2006/relationships/font" Target="fonts/HelveticaNeue-bold.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29" Type="http://schemas.openxmlformats.org/officeDocument/2006/relationships/font" Target="fonts/HelveticaNeue-boldItalic.fntdata"/><Relationship Id="rId7" Type="http://schemas.openxmlformats.org/officeDocument/2006/relationships/slide" Target="slides/slide1.xml"/><Relationship Id="rId8" Type="http://schemas.openxmlformats.org/officeDocument/2006/relationships/slide" Target="slides/slide2.xml"/><Relationship Id="rId31" Type="http://customschemas.google.com/relationships/presentationmetadata" Target="metadata"/><Relationship Id="rId30" Type="http://schemas.openxmlformats.org/officeDocument/2006/relationships/font" Target="fonts/ArialBlack-regular.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1pPr>
            <a:lvl2pPr indent="-228600" lvl="1" marL="914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2pPr>
            <a:lvl3pPr indent="-228600" lvl="2" marL="1371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3pPr>
            <a:lvl4pPr indent="-228600" lvl="3" marL="1828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4pPr>
            <a:lvl5pPr indent="-228600" lvl="4" marL="22860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5pPr>
            <a:lvl6pPr indent="-228600" lvl="5" marL="27432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6pPr>
            <a:lvl7pPr indent="-228600" lvl="6" marL="32004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7pPr>
            <a:lvl8pPr indent="-228600" lvl="7" marL="36576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8pPr>
            <a:lvl9pPr indent="-228600" lvl="8" marL="4114800" marR="0" rtl="0" algn="l">
              <a:lnSpc>
                <a:spcPct val="117999"/>
              </a:lnSpc>
              <a:spcBef>
                <a:spcPts val="0"/>
              </a:spcBef>
              <a:spcAft>
                <a:spcPts val="0"/>
              </a:spcAft>
              <a:buClr>
                <a:srgbClr val="000000"/>
              </a:buClr>
              <a:buSzPts val="1400"/>
              <a:buFont typeface="Arial"/>
              <a:buNone/>
              <a:defRPr b="0" i="0" sz="2200" u="none" cap="none" strike="noStrike">
                <a:solidFill>
                  <a:srgbClr val="000000"/>
                </a:solidFill>
                <a:latin typeface="Helvetica Neue"/>
                <a:ea typeface="Helvetica Neue"/>
                <a:cs typeface="Helvetica Neue"/>
                <a:sym typeface="Helvetica Neue"/>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6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p6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d52ad0366c_0_17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 </a:t>
            </a:r>
            <a:endParaRPr/>
          </a:p>
        </p:txBody>
      </p:sp>
      <p:sp>
        <p:nvSpPr>
          <p:cNvPr id="160" name="Google Shape;160;gd52ad0366c_0_17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d52ad0366c_0_179: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 </a:t>
            </a:r>
            <a:r>
              <a:rPr b="1" i="1" lang="en-GB" sz="1000" u="sng">
                <a:solidFill>
                  <a:schemeClr val="dk1"/>
                </a:solidFill>
                <a:highlight>
                  <a:srgbClr val="FFFFFF"/>
                </a:highlight>
                <a:latin typeface="Arial"/>
                <a:ea typeface="Arial"/>
                <a:cs typeface="Arial"/>
                <a:sym typeface="Arial"/>
              </a:rPr>
              <a:t>An acronym</a:t>
            </a:r>
            <a:r>
              <a:rPr i="1" lang="en-GB" sz="1000">
                <a:solidFill>
                  <a:schemeClr val="dk1"/>
                </a:solidFill>
                <a:highlight>
                  <a:srgbClr val="FFFFFF"/>
                </a:highlight>
                <a:latin typeface="Arial"/>
                <a:ea typeface="Arial"/>
                <a:cs typeface="Arial"/>
                <a:sym typeface="Arial"/>
              </a:rPr>
              <a:t> is a new word created from the initial letters of a long name or phrase, for example, NATO (North Atlantic Treaty Organization).  </a:t>
            </a:r>
            <a:endParaRPr sz="1000"/>
          </a:p>
        </p:txBody>
      </p:sp>
      <p:sp>
        <p:nvSpPr>
          <p:cNvPr id="168" name="Google Shape;168;gd52ad0366c_0_17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d52ad0366c_0_8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 </a:t>
            </a:r>
            <a:endParaRPr/>
          </a:p>
        </p:txBody>
      </p:sp>
      <p:sp>
        <p:nvSpPr>
          <p:cNvPr id="176" name="Google Shape;176;gd52ad0366c_0_8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d52ad0366c_0_19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rPr lang="en-GB" sz="1100"/>
              <a:t>technical English differs based on the field you are looking to and this is an important thing to keep in mind if you want to start learning technical English.</a:t>
            </a:r>
            <a:endParaRPr sz="1100"/>
          </a:p>
          <a:p>
            <a:pPr indent="0" lvl="0" marL="0" rtl="0" algn="l">
              <a:lnSpc>
                <a:spcPct val="117999"/>
              </a:lnSpc>
              <a:spcBef>
                <a:spcPts val="0"/>
              </a:spcBef>
              <a:spcAft>
                <a:spcPts val="0"/>
              </a:spcAft>
              <a:buSzPts val="1400"/>
              <a:buNone/>
            </a:pPr>
            <a:r>
              <a:t/>
            </a:r>
            <a:endParaRPr sz="1100"/>
          </a:p>
          <a:p>
            <a:pPr indent="0" lvl="0" marL="0" rtl="0" algn="l">
              <a:lnSpc>
                <a:spcPct val="117999"/>
              </a:lnSpc>
              <a:spcBef>
                <a:spcPts val="0"/>
              </a:spcBef>
              <a:spcAft>
                <a:spcPts val="0"/>
              </a:spcAft>
              <a:buSzPts val="1400"/>
              <a:buNone/>
            </a:pPr>
            <a:r>
              <a:rPr lang="en-GB" sz="1100"/>
              <a:t>For example, engineers may find they need the ability to give detailed instructions or explain a process. On the other hand, scientists may find they need to use sentences with passive voice in order to convey certain information. Each career has unique language challenges, but technical English offers solutions for each business setting. What is crucial is that you need to know why you want to learn technical English and tailor your learning process to your goals accordingly.</a:t>
            </a:r>
            <a:endParaRPr sz="1100"/>
          </a:p>
        </p:txBody>
      </p:sp>
      <p:sp>
        <p:nvSpPr>
          <p:cNvPr id="184" name="Google Shape;184;gd52ad0366c_0_19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d52ad0366c_0_5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sz="1100"/>
          </a:p>
        </p:txBody>
      </p:sp>
      <p:sp>
        <p:nvSpPr>
          <p:cNvPr id="198" name="Google Shape;198;gd52ad0366c_0_5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d52ad0366c_0_21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sz="1100"/>
          </a:p>
        </p:txBody>
      </p:sp>
      <p:sp>
        <p:nvSpPr>
          <p:cNvPr id="206" name="Google Shape;206;gd52ad0366c_0_2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6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d52ad0366c_0_22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gd52ad0366c_0_2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67: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230" name="Google Shape;230;p6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9: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242" name="Google Shape;242;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98" name="Google Shape;9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64: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17999"/>
              </a:lnSpc>
              <a:spcBef>
                <a:spcPts val="0"/>
              </a:spcBef>
              <a:spcAft>
                <a:spcPts val="0"/>
              </a:spcAft>
              <a:buSzPts val="1400"/>
              <a:buNone/>
            </a:pPr>
            <a:r>
              <a:t/>
            </a:r>
            <a:endParaRPr/>
          </a:p>
        </p:txBody>
      </p:sp>
      <p:sp>
        <p:nvSpPr>
          <p:cNvPr id="103" name="Google Shape;103;p6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d52ad0366c_0_70: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 Abbreviation are shortened forms of words or lengthy phrases.</a:t>
            </a:r>
            <a:endParaRPr/>
          </a:p>
        </p:txBody>
      </p:sp>
      <p:sp>
        <p:nvSpPr>
          <p:cNvPr id="112" name="Google Shape;112;gd52ad0366c_0_7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d52ad0366c_0_12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 </a:t>
            </a:r>
            <a:endParaRPr/>
          </a:p>
        </p:txBody>
      </p:sp>
      <p:sp>
        <p:nvSpPr>
          <p:cNvPr id="120" name="Google Shape;120;gd52ad0366c_0_1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d52ad0366c_0_13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 </a:t>
            </a:r>
            <a:endParaRPr/>
          </a:p>
        </p:txBody>
      </p:sp>
      <p:sp>
        <p:nvSpPr>
          <p:cNvPr id="128" name="Google Shape;128;gd52ad0366c_0_1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d52ad0366c_0_14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 </a:t>
            </a:r>
            <a:endParaRPr/>
          </a:p>
        </p:txBody>
      </p:sp>
      <p:sp>
        <p:nvSpPr>
          <p:cNvPr id="136" name="Google Shape;136;gd52ad0366c_0_1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d52ad0366c_0_15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 </a:t>
            </a:r>
            <a:endParaRPr/>
          </a:p>
        </p:txBody>
      </p:sp>
      <p:sp>
        <p:nvSpPr>
          <p:cNvPr id="144" name="Google Shape;144;gd52ad0366c_0_1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d52ad0366c_0_16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a:t> </a:t>
            </a:r>
            <a:endParaRPr/>
          </a:p>
        </p:txBody>
      </p:sp>
      <p:sp>
        <p:nvSpPr>
          <p:cNvPr id="152" name="Google Shape;152;gd52ad0366c_0_1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7.png"/><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7.png"/><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7.png"/><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 sarkans logo">
  <p:cSld name="balts fons + sarkans logo">
    <p:spTree>
      <p:nvGrpSpPr>
        <p:cNvPr id="6" name="Shape 6"/>
        <p:cNvGrpSpPr/>
        <p:nvPr/>
      </p:nvGrpSpPr>
      <p:grpSpPr>
        <a:xfrm>
          <a:off x="0" y="0"/>
          <a:ext cx="0" cy="0"/>
          <a:chOff x="0" y="0"/>
          <a:chExt cx="0" cy="0"/>
        </a:xfrm>
      </p:grpSpPr>
      <p:pic>
        <p:nvPicPr>
          <p:cNvPr descr="Image" id="7" name="Google Shape;7;p47"/>
          <p:cNvPicPr preferRelativeResize="0"/>
          <p:nvPr/>
        </p:nvPicPr>
        <p:blipFill rotWithShape="1">
          <a:blip r:embed="rId2">
            <a:alphaModFix/>
          </a:blip>
          <a:srcRect b="0" l="0" r="0" t="0"/>
          <a:stretch/>
        </p:blipFill>
        <p:spPr>
          <a:xfrm>
            <a:off x="21254372" y="1167672"/>
            <a:ext cx="2416836" cy="4722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illā_fons ar bumbām, logo">
  <p:cSld name="lillā_fons ar bumbām, logo">
    <p:spTree>
      <p:nvGrpSpPr>
        <p:cNvPr id="41" name="Shape 41"/>
        <p:cNvGrpSpPr/>
        <p:nvPr/>
      </p:nvGrpSpPr>
      <p:grpSpPr>
        <a:xfrm>
          <a:off x="0" y="0"/>
          <a:ext cx="0" cy="0"/>
          <a:chOff x="0" y="0"/>
          <a:chExt cx="0" cy="0"/>
        </a:xfrm>
      </p:grpSpPr>
      <p:sp>
        <p:nvSpPr>
          <p:cNvPr id="42" name="Google Shape;42;p44"/>
          <p:cNvSpPr/>
          <p:nvPr/>
        </p:nvSpPr>
        <p:spPr>
          <a:xfrm>
            <a:off x="0" y="0"/>
            <a:ext cx="24384001"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43" name="Google Shape;43;p44"/>
          <p:cNvSpPr/>
          <p:nvPr/>
        </p:nvSpPr>
        <p:spPr>
          <a:xfrm>
            <a:off x="-2970000" y="10746000"/>
            <a:ext cx="5940000" cy="5940000"/>
          </a:xfrm>
          <a:prstGeom prst="ellipse">
            <a:avLst/>
          </a:prstGeom>
          <a:solidFill>
            <a:srgbClr val="56377E"/>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44" name="Google Shape;44;p44"/>
          <p:cNvSpPr/>
          <p:nvPr/>
        </p:nvSpPr>
        <p:spPr>
          <a:xfrm>
            <a:off x="20366563" y="-4017437"/>
            <a:ext cx="8034874" cy="8034874"/>
          </a:xfrm>
          <a:prstGeom prst="ellipse">
            <a:avLst/>
          </a:prstGeom>
          <a:solidFill>
            <a:srgbClr val="56377E"/>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45" name="Google Shape;45;p44"/>
          <p:cNvPicPr preferRelativeResize="0"/>
          <p:nvPr/>
        </p:nvPicPr>
        <p:blipFill rotWithShape="1">
          <a:blip r:embed="rId2">
            <a:alphaModFix/>
          </a:blip>
          <a:srcRect b="0" l="0" r="0" t="0"/>
          <a:stretch/>
        </p:blipFill>
        <p:spPr>
          <a:xfrm>
            <a:off x="21283423" y="1152000"/>
            <a:ext cx="2413000" cy="4699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 zaļš logo">
  <p:cSld name="balts fons + zaļš logo">
    <p:spTree>
      <p:nvGrpSpPr>
        <p:cNvPr id="46" name="Shape 46"/>
        <p:cNvGrpSpPr/>
        <p:nvPr/>
      </p:nvGrpSpPr>
      <p:grpSpPr>
        <a:xfrm>
          <a:off x="0" y="0"/>
          <a:ext cx="0" cy="0"/>
          <a:chOff x="0" y="0"/>
          <a:chExt cx="0" cy="0"/>
        </a:xfrm>
      </p:grpSpPr>
      <p:pic>
        <p:nvPicPr>
          <p:cNvPr id="47" name="Google Shape;47;p48"/>
          <p:cNvPicPr preferRelativeResize="0"/>
          <p:nvPr/>
        </p:nvPicPr>
        <p:blipFill rotWithShape="1">
          <a:blip r:embed="rId2">
            <a:alphaModFix/>
          </a:blip>
          <a:srcRect b="0" l="0" r="0" t="0"/>
          <a:stretch/>
        </p:blipFill>
        <p:spPr>
          <a:xfrm>
            <a:off x="21254372" y="1167672"/>
            <a:ext cx="2413000" cy="469900"/>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 lillā logo">
  <p:cSld name="balts fons + lillā logo">
    <p:spTree>
      <p:nvGrpSpPr>
        <p:cNvPr id="48" name="Shape 48"/>
        <p:cNvGrpSpPr/>
        <p:nvPr/>
      </p:nvGrpSpPr>
      <p:grpSpPr>
        <a:xfrm>
          <a:off x="0" y="0"/>
          <a:ext cx="0" cy="0"/>
          <a:chOff x="0" y="0"/>
          <a:chExt cx="0" cy="0"/>
        </a:xfrm>
      </p:grpSpPr>
      <p:pic>
        <p:nvPicPr>
          <p:cNvPr id="49" name="Google Shape;49;p49"/>
          <p:cNvPicPr preferRelativeResize="0"/>
          <p:nvPr/>
        </p:nvPicPr>
        <p:blipFill rotWithShape="1">
          <a:blip r:embed="rId2">
            <a:alphaModFix/>
          </a:blip>
          <a:srcRect b="0" l="0" r="0" t="0"/>
          <a:stretch/>
        </p:blipFill>
        <p:spPr>
          <a:xfrm>
            <a:off x="21251084" y="1152864"/>
            <a:ext cx="2413000" cy="4699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ils + sarkans">
  <p:cSld name="zils + sarkans">
    <p:spTree>
      <p:nvGrpSpPr>
        <p:cNvPr id="50" name="Shape 50"/>
        <p:cNvGrpSpPr/>
        <p:nvPr/>
      </p:nvGrpSpPr>
      <p:grpSpPr>
        <a:xfrm>
          <a:off x="0" y="0"/>
          <a:ext cx="0" cy="0"/>
          <a:chOff x="0" y="0"/>
          <a:chExt cx="0" cy="0"/>
        </a:xfrm>
      </p:grpSpPr>
      <p:sp>
        <p:nvSpPr>
          <p:cNvPr id="51" name="Google Shape;51;p50"/>
          <p:cNvSpPr/>
          <p:nvPr/>
        </p:nvSpPr>
        <p:spPr>
          <a:xfrm>
            <a:off x="0" y="0"/>
            <a:ext cx="12193201" cy="13716000"/>
          </a:xfrm>
          <a:prstGeom prst="rect">
            <a:avLst/>
          </a:prstGeom>
          <a:solidFill>
            <a:schemeClr val="dk2"/>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52" name="Google Shape;52;p50"/>
          <p:cNvSpPr/>
          <p:nvPr/>
        </p:nvSpPr>
        <p:spPr>
          <a:xfrm>
            <a:off x="12192000" y="0"/>
            <a:ext cx="12193201" cy="13716000"/>
          </a:xfrm>
          <a:prstGeom prst="rect">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illā + sarkans">
  <p:cSld name="lillā + sarkans">
    <p:spTree>
      <p:nvGrpSpPr>
        <p:cNvPr id="53" name="Shape 53"/>
        <p:cNvGrpSpPr/>
        <p:nvPr/>
      </p:nvGrpSpPr>
      <p:grpSpPr>
        <a:xfrm>
          <a:off x="0" y="0"/>
          <a:ext cx="0" cy="0"/>
          <a:chOff x="0" y="0"/>
          <a:chExt cx="0" cy="0"/>
        </a:xfrm>
      </p:grpSpPr>
      <p:sp>
        <p:nvSpPr>
          <p:cNvPr id="54" name="Google Shape;54;p51"/>
          <p:cNvSpPr/>
          <p:nvPr/>
        </p:nvSpPr>
        <p:spPr>
          <a:xfrm>
            <a:off x="0" y="0"/>
            <a:ext cx="12193201"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55" name="Google Shape;55;p51"/>
          <p:cNvSpPr/>
          <p:nvPr/>
        </p:nvSpPr>
        <p:spPr>
          <a:xfrm>
            <a:off x="12192000" y="0"/>
            <a:ext cx="12193201" cy="13716000"/>
          </a:xfrm>
          <a:prstGeom prst="rect">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rkans + lillā">
  <p:cSld name="sarkans + lillā">
    <p:spTree>
      <p:nvGrpSpPr>
        <p:cNvPr id="56" name="Shape 56"/>
        <p:cNvGrpSpPr/>
        <p:nvPr/>
      </p:nvGrpSpPr>
      <p:grpSpPr>
        <a:xfrm>
          <a:off x="0" y="0"/>
          <a:ext cx="0" cy="0"/>
          <a:chOff x="0" y="0"/>
          <a:chExt cx="0" cy="0"/>
        </a:xfrm>
      </p:grpSpPr>
      <p:sp>
        <p:nvSpPr>
          <p:cNvPr id="57" name="Google Shape;57;p52"/>
          <p:cNvSpPr/>
          <p:nvPr/>
        </p:nvSpPr>
        <p:spPr>
          <a:xfrm>
            <a:off x="0" y="0"/>
            <a:ext cx="12193201" cy="13716000"/>
          </a:xfrm>
          <a:prstGeom prst="rect">
            <a:avLst/>
          </a:prstGeom>
          <a:solidFill>
            <a:schemeClr val="dk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58" name="Google Shape;58;p52"/>
          <p:cNvSpPr/>
          <p:nvPr/>
        </p:nvSpPr>
        <p:spPr>
          <a:xfrm>
            <a:off x="12192000" y="0"/>
            <a:ext cx="12193201"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ils + lillā">
  <p:cSld name="zils + lillā">
    <p:spTree>
      <p:nvGrpSpPr>
        <p:cNvPr id="59" name="Shape 59"/>
        <p:cNvGrpSpPr/>
        <p:nvPr/>
      </p:nvGrpSpPr>
      <p:grpSpPr>
        <a:xfrm>
          <a:off x="0" y="0"/>
          <a:ext cx="0" cy="0"/>
          <a:chOff x="0" y="0"/>
          <a:chExt cx="0" cy="0"/>
        </a:xfrm>
      </p:grpSpPr>
      <p:sp>
        <p:nvSpPr>
          <p:cNvPr id="60" name="Google Shape;60;p53"/>
          <p:cNvSpPr/>
          <p:nvPr/>
        </p:nvSpPr>
        <p:spPr>
          <a:xfrm>
            <a:off x="0" y="0"/>
            <a:ext cx="12193201" cy="13716000"/>
          </a:xfrm>
          <a:prstGeom prst="rect">
            <a:avLst/>
          </a:prstGeom>
          <a:solidFill>
            <a:schemeClr val="dk2"/>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61" name="Google Shape;61;p53"/>
          <p:cNvSpPr/>
          <p:nvPr/>
        </p:nvSpPr>
        <p:spPr>
          <a:xfrm>
            <a:off x="12192000" y="0"/>
            <a:ext cx="12193201"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igu tituls zaļš">
  <p:cSld name="beigu tituls zaļš">
    <p:spTree>
      <p:nvGrpSpPr>
        <p:cNvPr id="62" name="Shape 62"/>
        <p:cNvGrpSpPr/>
        <p:nvPr/>
      </p:nvGrpSpPr>
      <p:grpSpPr>
        <a:xfrm>
          <a:off x="0" y="0"/>
          <a:ext cx="0" cy="0"/>
          <a:chOff x="0" y="0"/>
          <a:chExt cx="0" cy="0"/>
        </a:xfrm>
      </p:grpSpPr>
      <p:sp>
        <p:nvSpPr>
          <p:cNvPr id="63" name="Google Shape;63;p55"/>
          <p:cNvSpPr/>
          <p:nvPr/>
        </p:nvSpPr>
        <p:spPr>
          <a:xfrm>
            <a:off x="0" y="0"/>
            <a:ext cx="24384001" cy="10404000"/>
          </a:xfrm>
          <a:prstGeom prst="rect">
            <a:avLst/>
          </a:prstGeom>
          <a:solidFill>
            <a:schemeClr val="lt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64" name="Google Shape;64;p55"/>
          <p:cNvPicPr preferRelativeResize="0"/>
          <p:nvPr/>
        </p:nvPicPr>
        <p:blipFill rotWithShape="1">
          <a:blip r:embed="rId2">
            <a:alphaModFix/>
          </a:blip>
          <a:srcRect b="0" l="0" r="0" t="0"/>
          <a:stretch/>
        </p:blipFill>
        <p:spPr>
          <a:xfrm>
            <a:off x="3060700" y="7559675"/>
            <a:ext cx="2489200" cy="2311400"/>
          </a:xfrm>
          <a:prstGeom prst="rect">
            <a:avLst/>
          </a:prstGeom>
          <a:noFill/>
          <a:ln>
            <a:noFill/>
          </a:ln>
        </p:spPr>
      </p:pic>
      <p:sp>
        <p:nvSpPr>
          <p:cNvPr id="65" name="Google Shape;65;p55"/>
          <p:cNvSpPr txBox="1"/>
          <p:nvPr/>
        </p:nvSpPr>
        <p:spPr>
          <a:xfrm>
            <a:off x="3696960" y="7024902"/>
            <a:ext cx="1216680"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Piedāvā</a:t>
            </a:r>
            <a:endParaRPr b="0" i="0" sz="1400" u="none" cap="none" strike="noStrike">
              <a:solidFill>
                <a:srgbClr val="000000"/>
              </a:solidFill>
              <a:latin typeface="Arial"/>
              <a:ea typeface="Arial"/>
              <a:cs typeface="Arial"/>
              <a:sym typeface="Arial"/>
            </a:endParaRPr>
          </a:p>
        </p:txBody>
      </p:sp>
      <p:sp>
        <p:nvSpPr>
          <p:cNvPr id="66" name="Google Shape;66;p55"/>
          <p:cNvSpPr txBox="1"/>
          <p:nvPr/>
        </p:nvSpPr>
        <p:spPr>
          <a:xfrm>
            <a:off x="11711963" y="7024902"/>
            <a:ext cx="940963"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Īsteno</a:t>
            </a:r>
            <a:endParaRPr b="0" i="0" sz="1400" u="none" cap="none" strike="noStrike">
              <a:solidFill>
                <a:srgbClr val="000000"/>
              </a:solidFill>
              <a:latin typeface="Arial"/>
              <a:ea typeface="Arial"/>
              <a:cs typeface="Arial"/>
              <a:sym typeface="Arial"/>
            </a:endParaRPr>
          </a:p>
        </p:txBody>
      </p:sp>
      <p:sp>
        <p:nvSpPr>
          <p:cNvPr id="67" name="Google Shape;67;p55"/>
          <p:cNvSpPr txBox="1"/>
          <p:nvPr/>
        </p:nvSpPr>
        <p:spPr>
          <a:xfrm>
            <a:off x="18587234" y="7024902"/>
            <a:ext cx="1728038"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Seko mums</a:t>
            </a:r>
            <a:endParaRPr b="0" i="0" sz="1400" u="none" cap="none" strike="noStrike">
              <a:solidFill>
                <a:srgbClr val="000000"/>
              </a:solidFill>
              <a:latin typeface="Arial"/>
              <a:ea typeface="Arial"/>
              <a:cs typeface="Arial"/>
              <a:sym typeface="Arial"/>
            </a:endParaRPr>
          </a:p>
        </p:txBody>
      </p:sp>
      <p:pic>
        <p:nvPicPr>
          <p:cNvPr id="68" name="Google Shape;68;p55"/>
          <p:cNvPicPr preferRelativeResize="0"/>
          <p:nvPr/>
        </p:nvPicPr>
        <p:blipFill rotWithShape="1">
          <a:blip r:embed="rId3">
            <a:alphaModFix/>
          </a:blip>
          <a:srcRect b="0" l="0" r="0" t="0"/>
          <a:stretch/>
        </p:blipFill>
        <p:spPr>
          <a:xfrm>
            <a:off x="10858500" y="8283575"/>
            <a:ext cx="2667000" cy="863600"/>
          </a:xfrm>
          <a:prstGeom prst="rect">
            <a:avLst/>
          </a:prstGeom>
          <a:noFill/>
          <a:ln>
            <a:noFill/>
          </a:ln>
        </p:spPr>
      </p:pic>
      <p:pic>
        <p:nvPicPr>
          <p:cNvPr id="69" name="Google Shape;69;p55"/>
          <p:cNvPicPr preferRelativeResize="0"/>
          <p:nvPr/>
        </p:nvPicPr>
        <p:blipFill rotWithShape="1">
          <a:blip r:embed="rId4">
            <a:alphaModFix/>
          </a:blip>
          <a:srcRect b="0" l="0" r="0" t="0"/>
          <a:stretch/>
        </p:blipFill>
        <p:spPr>
          <a:xfrm>
            <a:off x="17952641" y="8226152"/>
            <a:ext cx="3314700" cy="647700"/>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igu tituls zils">
  <p:cSld name="beigu tituls zils">
    <p:spTree>
      <p:nvGrpSpPr>
        <p:cNvPr id="70" name="Shape 70"/>
        <p:cNvGrpSpPr/>
        <p:nvPr/>
      </p:nvGrpSpPr>
      <p:grpSpPr>
        <a:xfrm>
          <a:off x="0" y="0"/>
          <a:ext cx="0" cy="0"/>
          <a:chOff x="0" y="0"/>
          <a:chExt cx="0" cy="0"/>
        </a:xfrm>
      </p:grpSpPr>
      <p:sp>
        <p:nvSpPr>
          <p:cNvPr id="71" name="Google Shape;71;p56"/>
          <p:cNvSpPr/>
          <p:nvPr/>
        </p:nvSpPr>
        <p:spPr>
          <a:xfrm>
            <a:off x="0" y="0"/>
            <a:ext cx="24384001" cy="10404000"/>
          </a:xfrm>
          <a:prstGeom prst="rect">
            <a:avLst/>
          </a:prstGeom>
          <a:solidFill>
            <a:srgbClr val="195480"/>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72" name="Google Shape;72;p56"/>
          <p:cNvPicPr preferRelativeResize="0"/>
          <p:nvPr/>
        </p:nvPicPr>
        <p:blipFill rotWithShape="1">
          <a:blip r:embed="rId2">
            <a:alphaModFix/>
          </a:blip>
          <a:srcRect b="0" l="0" r="0" t="0"/>
          <a:stretch/>
        </p:blipFill>
        <p:spPr>
          <a:xfrm>
            <a:off x="3060700" y="7559675"/>
            <a:ext cx="2489200" cy="2311400"/>
          </a:xfrm>
          <a:prstGeom prst="rect">
            <a:avLst/>
          </a:prstGeom>
          <a:noFill/>
          <a:ln>
            <a:noFill/>
          </a:ln>
        </p:spPr>
      </p:pic>
      <p:sp>
        <p:nvSpPr>
          <p:cNvPr id="73" name="Google Shape;73;p56"/>
          <p:cNvSpPr txBox="1"/>
          <p:nvPr/>
        </p:nvSpPr>
        <p:spPr>
          <a:xfrm>
            <a:off x="3696960" y="7024902"/>
            <a:ext cx="1216680"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Piedāvā</a:t>
            </a:r>
            <a:endParaRPr b="0" i="0" sz="1400" u="none" cap="none" strike="noStrike">
              <a:solidFill>
                <a:srgbClr val="000000"/>
              </a:solidFill>
              <a:latin typeface="Arial"/>
              <a:ea typeface="Arial"/>
              <a:cs typeface="Arial"/>
              <a:sym typeface="Arial"/>
            </a:endParaRPr>
          </a:p>
        </p:txBody>
      </p:sp>
      <p:sp>
        <p:nvSpPr>
          <p:cNvPr id="74" name="Google Shape;74;p56"/>
          <p:cNvSpPr txBox="1"/>
          <p:nvPr/>
        </p:nvSpPr>
        <p:spPr>
          <a:xfrm>
            <a:off x="11711963" y="7024902"/>
            <a:ext cx="940963"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Īsteno</a:t>
            </a:r>
            <a:endParaRPr b="0" i="0" sz="1400" u="none" cap="none" strike="noStrike">
              <a:solidFill>
                <a:srgbClr val="000000"/>
              </a:solidFill>
              <a:latin typeface="Arial"/>
              <a:ea typeface="Arial"/>
              <a:cs typeface="Arial"/>
              <a:sym typeface="Arial"/>
            </a:endParaRPr>
          </a:p>
        </p:txBody>
      </p:sp>
      <p:sp>
        <p:nvSpPr>
          <p:cNvPr id="75" name="Google Shape;75;p56"/>
          <p:cNvSpPr txBox="1"/>
          <p:nvPr/>
        </p:nvSpPr>
        <p:spPr>
          <a:xfrm>
            <a:off x="18587234" y="7024902"/>
            <a:ext cx="1728038"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Seko mums</a:t>
            </a:r>
            <a:endParaRPr b="0" i="0" sz="1400" u="none" cap="none" strike="noStrike">
              <a:solidFill>
                <a:srgbClr val="000000"/>
              </a:solidFill>
              <a:latin typeface="Arial"/>
              <a:ea typeface="Arial"/>
              <a:cs typeface="Arial"/>
              <a:sym typeface="Arial"/>
            </a:endParaRPr>
          </a:p>
        </p:txBody>
      </p:sp>
      <p:pic>
        <p:nvPicPr>
          <p:cNvPr id="76" name="Google Shape;76;p56"/>
          <p:cNvPicPr preferRelativeResize="0"/>
          <p:nvPr/>
        </p:nvPicPr>
        <p:blipFill rotWithShape="1">
          <a:blip r:embed="rId3">
            <a:alphaModFix/>
          </a:blip>
          <a:srcRect b="0" l="0" r="0" t="0"/>
          <a:stretch/>
        </p:blipFill>
        <p:spPr>
          <a:xfrm>
            <a:off x="10858500" y="8283575"/>
            <a:ext cx="2667000" cy="863600"/>
          </a:xfrm>
          <a:prstGeom prst="rect">
            <a:avLst/>
          </a:prstGeom>
          <a:noFill/>
          <a:ln>
            <a:noFill/>
          </a:ln>
        </p:spPr>
      </p:pic>
      <p:pic>
        <p:nvPicPr>
          <p:cNvPr id="77" name="Google Shape;77;p56"/>
          <p:cNvPicPr preferRelativeResize="0"/>
          <p:nvPr/>
        </p:nvPicPr>
        <p:blipFill rotWithShape="1">
          <a:blip r:embed="rId4">
            <a:alphaModFix/>
          </a:blip>
          <a:srcRect b="0" l="0" r="0" t="0"/>
          <a:stretch/>
        </p:blipFill>
        <p:spPr>
          <a:xfrm>
            <a:off x="17952641" y="8226152"/>
            <a:ext cx="3314700" cy="647700"/>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uls_fons sarkans">
  <p:cSld name="Tituls_fons sarkans">
    <p:spTree>
      <p:nvGrpSpPr>
        <p:cNvPr id="84" name="Shape 84"/>
        <p:cNvGrpSpPr/>
        <p:nvPr/>
      </p:nvGrpSpPr>
      <p:grpSpPr>
        <a:xfrm>
          <a:off x="0" y="0"/>
          <a:ext cx="0" cy="0"/>
          <a:chOff x="0" y="0"/>
          <a:chExt cx="0" cy="0"/>
        </a:xfrm>
      </p:grpSpPr>
      <p:pic>
        <p:nvPicPr>
          <p:cNvPr descr="Image" id="85" name="Google Shape;85;p22"/>
          <p:cNvPicPr preferRelativeResize="0"/>
          <p:nvPr/>
        </p:nvPicPr>
        <p:blipFill rotWithShape="1">
          <a:blip r:embed="rId2">
            <a:alphaModFix/>
          </a:blip>
          <a:srcRect b="0" l="0" r="0" t="0"/>
          <a:stretch/>
        </p:blipFill>
        <p:spPr>
          <a:xfrm>
            <a:off x="8545036" y="11281723"/>
            <a:ext cx="7293929" cy="1685012"/>
          </a:xfrm>
          <a:prstGeom prst="rect">
            <a:avLst/>
          </a:prstGeom>
          <a:noFill/>
          <a:ln>
            <a:noFill/>
          </a:ln>
        </p:spPr>
      </p:pic>
      <p:sp>
        <p:nvSpPr>
          <p:cNvPr id="86" name="Google Shape;86;p22"/>
          <p:cNvSpPr txBox="1"/>
          <p:nvPr>
            <p:ph type="title"/>
          </p:nvPr>
        </p:nvSpPr>
        <p:spPr>
          <a:xfrm>
            <a:off x="4320000" y="2304000"/>
            <a:ext cx="18000000" cy="2651125"/>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7" name="Google Shape;87;p22"/>
          <p:cNvSpPr txBox="1"/>
          <p:nvPr/>
        </p:nvSpPr>
        <p:spPr>
          <a:xfrm>
            <a:off x="4342067" y="5921897"/>
            <a:ext cx="18000000" cy="936104"/>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lt1"/>
              </a:buClr>
              <a:buSzPts val="4800"/>
              <a:buFont typeface="Arial Black"/>
              <a:buNone/>
            </a:pPr>
            <a:r>
              <a:t/>
            </a:r>
            <a:endParaRPr b="1" i="0" sz="4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Custom Layout">
  <p:cSld name="12_Custom Layout">
    <p:spTree>
      <p:nvGrpSpPr>
        <p:cNvPr id="8" name="Shape 8"/>
        <p:cNvGrpSpPr/>
        <p:nvPr/>
      </p:nvGrpSpPr>
      <p:grpSpPr>
        <a:xfrm>
          <a:off x="0" y="0"/>
          <a:ext cx="0" cy="0"/>
          <a:chOff x="0" y="0"/>
          <a:chExt cx="0" cy="0"/>
        </a:xfrm>
      </p:grpSpPr>
      <p:sp>
        <p:nvSpPr>
          <p:cNvPr id="9" name="Google Shape;9;p40"/>
          <p:cNvSpPr/>
          <p:nvPr/>
        </p:nvSpPr>
        <p:spPr>
          <a:xfrm>
            <a:off x="5125200" y="5961600"/>
            <a:ext cx="2181600" cy="2181600"/>
          </a:xfrm>
          <a:prstGeom prst="ellipse">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0" name="Google Shape;10;p40"/>
          <p:cNvSpPr/>
          <p:nvPr/>
        </p:nvSpPr>
        <p:spPr>
          <a:xfrm>
            <a:off x="8113200" y="5961600"/>
            <a:ext cx="2181600" cy="2181600"/>
          </a:xfrm>
          <a:prstGeom prst="ellipse">
            <a:avLst/>
          </a:prstGeom>
          <a:solidFill>
            <a:srgbClr val="BA2028"/>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1" name="Google Shape;11;p40"/>
          <p:cNvSpPr/>
          <p:nvPr/>
        </p:nvSpPr>
        <p:spPr>
          <a:xfrm>
            <a:off x="11101200" y="5961600"/>
            <a:ext cx="2181600" cy="2181600"/>
          </a:xfrm>
          <a:prstGeom prst="ellipse">
            <a:avLst/>
          </a:prstGeom>
          <a:solidFill>
            <a:srgbClr val="059B8C"/>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2" name="Google Shape;12;p40"/>
          <p:cNvSpPr/>
          <p:nvPr/>
        </p:nvSpPr>
        <p:spPr>
          <a:xfrm>
            <a:off x="14089200" y="5961600"/>
            <a:ext cx="2181600" cy="2181600"/>
          </a:xfrm>
          <a:prstGeom prst="ellipse">
            <a:avLst/>
          </a:prstGeom>
          <a:solidFill>
            <a:srgbClr val="531D56"/>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3" name="Google Shape;13;p40"/>
          <p:cNvSpPr/>
          <p:nvPr/>
        </p:nvSpPr>
        <p:spPr>
          <a:xfrm>
            <a:off x="17077200" y="5961600"/>
            <a:ext cx="2181600" cy="2181600"/>
          </a:xfrm>
          <a:prstGeom prst="ellipse">
            <a:avLst/>
          </a:prstGeom>
          <a:solidFill>
            <a:srgbClr val="1394D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ar sarkanām bumbām, logo">
  <p:cSld name="Balts fons  ar sarkanām bumbām, logo">
    <p:spTree>
      <p:nvGrpSpPr>
        <p:cNvPr id="14" name="Shape 14"/>
        <p:cNvGrpSpPr/>
        <p:nvPr/>
      </p:nvGrpSpPr>
      <p:grpSpPr>
        <a:xfrm>
          <a:off x="0" y="0"/>
          <a:ext cx="0" cy="0"/>
          <a:chOff x="0" y="0"/>
          <a:chExt cx="0" cy="0"/>
        </a:xfrm>
      </p:grpSpPr>
      <p:sp>
        <p:nvSpPr>
          <p:cNvPr id="15" name="Google Shape;15;p68"/>
          <p:cNvSpPr/>
          <p:nvPr/>
        </p:nvSpPr>
        <p:spPr>
          <a:xfrm>
            <a:off x="-2970000" y="10746000"/>
            <a:ext cx="5940000" cy="5940000"/>
          </a:xfrm>
          <a:prstGeom prst="ellipse">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6" name="Google Shape;16;p68"/>
          <p:cNvSpPr/>
          <p:nvPr/>
        </p:nvSpPr>
        <p:spPr>
          <a:xfrm>
            <a:off x="20366563" y="-4017437"/>
            <a:ext cx="8034874" cy="8034874"/>
          </a:xfrm>
          <a:prstGeom prst="ellipse">
            <a:avLst/>
          </a:prstGeom>
          <a:solidFill>
            <a:schemeClr val="dk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17" name="Google Shape;17;p68"/>
          <p:cNvPicPr preferRelativeResize="0"/>
          <p:nvPr/>
        </p:nvPicPr>
        <p:blipFill rotWithShape="1">
          <a:blip r:embed="rId2">
            <a:alphaModFix/>
          </a:blip>
          <a:srcRect b="0" l="0" r="0" t="0"/>
          <a:stretch/>
        </p:blipFill>
        <p:spPr>
          <a:xfrm>
            <a:off x="21283200" y="1152000"/>
            <a:ext cx="2413000" cy="4699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ar lillā bumbām, logo">
  <p:cSld name="Balts fons ar lillā bumbām, logo">
    <p:spTree>
      <p:nvGrpSpPr>
        <p:cNvPr id="18" name="Shape 18"/>
        <p:cNvGrpSpPr/>
        <p:nvPr/>
      </p:nvGrpSpPr>
      <p:grpSpPr>
        <a:xfrm>
          <a:off x="0" y="0"/>
          <a:ext cx="0" cy="0"/>
          <a:chOff x="0" y="0"/>
          <a:chExt cx="0" cy="0"/>
        </a:xfrm>
      </p:grpSpPr>
      <p:sp>
        <p:nvSpPr>
          <p:cNvPr id="19" name="Google Shape;19;p45"/>
          <p:cNvSpPr/>
          <p:nvPr/>
        </p:nvSpPr>
        <p:spPr>
          <a:xfrm>
            <a:off x="-2970000" y="10746000"/>
            <a:ext cx="5940000" cy="5940000"/>
          </a:xfrm>
          <a:prstGeom prst="ellipse">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0" name="Google Shape;20;p45"/>
          <p:cNvSpPr/>
          <p:nvPr/>
        </p:nvSpPr>
        <p:spPr>
          <a:xfrm>
            <a:off x="20366563" y="-4017437"/>
            <a:ext cx="8034874" cy="8034874"/>
          </a:xfrm>
          <a:prstGeom prst="ellipse">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21" name="Google Shape;21;p45"/>
          <p:cNvPicPr preferRelativeResize="0"/>
          <p:nvPr/>
        </p:nvPicPr>
        <p:blipFill rotWithShape="1">
          <a:blip r:embed="rId2">
            <a:alphaModFix/>
          </a:blip>
          <a:srcRect b="0" l="0" r="0" t="0"/>
          <a:stretch/>
        </p:blipFill>
        <p:spPr>
          <a:xfrm>
            <a:off x="21283423" y="1152000"/>
            <a:ext cx="2413000" cy="4699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lts fons ar zaļām bumbām, logo">
  <p:cSld name="Balts fons ar zaļām bumbām, logo">
    <p:spTree>
      <p:nvGrpSpPr>
        <p:cNvPr id="22" name="Shape 22"/>
        <p:cNvGrpSpPr/>
        <p:nvPr/>
      </p:nvGrpSpPr>
      <p:grpSpPr>
        <a:xfrm>
          <a:off x="0" y="0"/>
          <a:ext cx="0" cy="0"/>
          <a:chOff x="0" y="0"/>
          <a:chExt cx="0" cy="0"/>
        </a:xfrm>
      </p:grpSpPr>
      <p:sp>
        <p:nvSpPr>
          <p:cNvPr id="23" name="Google Shape;23;p46"/>
          <p:cNvSpPr/>
          <p:nvPr/>
        </p:nvSpPr>
        <p:spPr>
          <a:xfrm>
            <a:off x="-2970000" y="10746000"/>
            <a:ext cx="5940000" cy="5940000"/>
          </a:xfrm>
          <a:prstGeom prst="ellipse">
            <a:avLst/>
          </a:prstGeom>
          <a:solidFill>
            <a:schemeClr val="lt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4" name="Google Shape;24;p46"/>
          <p:cNvSpPr/>
          <p:nvPr/>
        </p:nvSpPr>
        <p:spPr>
          <a:xfrm>
            <a:off x="20366563" y="-4017437"/>
            <a:ext cx="8034874" cy="8034874"/>
          </a:xfrm>
          <a:prstGeom prst="ellipse">
            <a:avLst/>
          </a:prstGeom>
          <a:solidFill>
            <a:schemeClr val="lt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25" name="Google Shape;25;p46"/>
          <p:cNvPicPr preferRelativeResize="0"/>
          <p:nvPr/>
        </p:nvPicPr>
        <p:blipFill rotWithShape="1">
          <a:blip r:embed="rId2">
            <a:alphaModFix/>
          </a:blip>
          <a:srcRect b="0" l="0" r="0" t="0"/>
          <a:stretch/>
        </p:blipFill>
        <p:spPr>
          <a:xfrm>
            <a:off x="21283423" y="1152000"/>
            <a:ext cx="2413000" cy="46990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eigu tituls sarkans">
  <p:cSld name="beigu tituls sarkans">
    <p:spTree>
      <p:nvGrpSpPr>
        <p:cNvPr id="26" name="Shape 26"/>
        <p:cNvGrpSpPr/>
        <p:nvPr/>
      </p:nvGrpSpPr>
      <p:grpSpPr>
        <a:xfrm>
          <a:off x="0" y="0"/>
          <a:ext cx="0" cy="0"/>
          <a:chOff x="0" y="0"/>
          <a:chExt cx="0" cy="0"/>
        </a:xfrm>
      </p:grpSpPr>
      <p:sp>
        <p:nvSpPr>
          <p:cNvPr id="27" name="Google Shape;27;p39"/>
          <p:cNvSpPr/>
          <p:nvPr/>
        </p:nvSpPr>
        <p:spPr>
          <a:xfrm>
            <a:off x="0" y="0"/>
            <a:ext cx="24384001" cy="10404000"/>
          </a:xfrm>
          <a:prstGeom prst="rect">
            <a:avLst/>
          </a:prstGeom>
          <a:solidFill>
            <a:srgbClr val="F15A5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28" name="Google Shape;28;p39"/>
          <p:cNvPicPr preferRelativeResize="0"/>
          <p:nvPr/>
        </p:nvPicPr>
        <p:blipFill rotWithShape="1">
          <a:blip r:embed="rId2">
            <a:alphaModFix/>
          </a:blip>
          <a:srcRect b="0" l="0" r="0" t="0"/>
          <a:stretch/>
        </p:blipFill>
        <p:spPr>
          <a:xfrm>
            <a:off x="3060700" y="7559675"/>
            <a:ext cx="2489200" cy="2311400"/>
          </a:xfrm>
          <a:prstGeom prst="rect">
            <a:avLst/>
          </a:prstGeom>
          <a:noFill/>
          <a:ln>
            <a:noFill/>
          </a:ln>
        </p:spPr>
      </p:pic>
      <p:sp>
        <p:nvSpPr>
          <p:cNvPr id="29" name="Google Shape;29;p39"/>
          <p:cNvSpPr txBox="1"/>
          <p:nvPr/>
        </p:nvSpPr>
        <p:spPr>
          <a:xfrm>
            <a:off x="3696960" y="7024902"/>
            <a:ext cx="1216680"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Piedāvā</a:t>
            </a:r>
            <a:endParaRPr b="0" i="0" sz="1400" u="none" cap="none" strike="noStrike">
              <a:solidFill>
                <a:srgbClr val="000000"/>
              </a:solidFill>
              <a:latin typeface="Arial"/>
              <a:ea typeface="Arial"/>
              <a:cs typeface="Arial"/>
              <a:sym typeface="Arial"/>
            </a:endParaRPr>
          </a:p>
        </p:txBody>
      </p:sp>
      <p:sp>
        <p:nvSpPr>
          <p:cNvPr id="30" name="Google Shape;30;p39"/>
          <p:cNvSpPr txBox="1"/>
          <p:nvPr/>
        </p:nvSpPr>
        <p:spPr>
          <a:xfrm>
            <a:off x="11711963" y="7024902"/>
            <a:ext cx="940963"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Īsteno</a:t>
            </a:r>
            <a:endParaRPr b="0" i="0" sz="1400" u="none" cap="none" strike="noStrike">
              <a:solidFill>
                <a:srgbClr val="000000"/>
              </a:solidFill>
              <a:latin typeface="Arial"/>
              <a:ea typeface="Arial"/>
              <a:cs typeface="Arial"/>
              <a:sym typeface="Arial"/>
            </a:endParaRPr>
          </a:p>
        </p:txBody>
      </p:sp>
      <p:sp>
        <p:nvSpPr>
          <p:cNvPr id="31" name="Google Shape;31;p39"/>
          <p:cNvSpPr txBox="1"/>
          <p:nvPr/>
        </p:nvSpPr>
        <p:spPr>
          <a:xfrm>
            <a:off x="18587234" y="7024902"/>
            <a:ext cx="1728038" cy="39805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2400"/>
              <a:buFont typeface="Arial"/>
              <a:buNone/>
            </a:pPr>
            <a:r>
              <a:rPr b="0" i="0" lang="en-GB" sz="2400" u="none" cap="none" strike="noStrike">
                <a:solidFill>
                  <a:srgbClr val="FFFFFF"/>
                </a:solidFill>
                <a:latin typeface="Arial"/>
                <a:ea typeface="Arial"/>
                <a:cs typeface="Arial"/>
                <a:sym typeface="Arial"/>
              </a:rPr>
              <a:t>Seko mums</a:t>
            </a:r>
            <a:endParaRPr b="0" i="0" sz="1400" u="none" cap="none" strike="noStrike">
              <a:solidFill>
                <a:srgbClr val="000000"/>
              </a:solidFill>
              <a:latin typeface="Arial"/>
              <a:ea typeface="Arial"/>
              <a:cs typeface="Arial"/>
              <a:sym typeface="Arial"/>
            </a:endParaRPr>
          </a:p>
        </p:txBody>
      </p:sp>
      <p:pic>
        <p:nvPicPr>
          <p:cNvPr id="32" name="Google Shape;32;p39"/>
          <p:cNvPicPr preferRelativeResize="0"/>
          <p:nvPr/>
        </p:nvPicPr>
        <p:blipFill rotWithShape="1">
          <a:blip r:embed="rId3">
            <a:alphaModFix/>
          </a:blip>
          <a:srcRect b="0" l="0" r="0" t="0"/>
          <a:stretch/>
        </p:blipFill>
        <p:spPr>
          <a:xfrm>
            <a:off x="10858500" y="8283575"/>
            <a:ext cx="2667000" cy="863600"/>
          </a:xfrm>
          <a:prstGeom prst="rect">
            <a:avLst/>
          </a:prstGeom>
          <a:noFill/>
          <a:ln>
            <a:noFill/>
          </a:ln>
        </p:spPr>
      </p:pic>
      <p:pic>
        <p:nvPicPr>
          <p:cNvPr id="33" name="Google Shape;33;p39"/>
          <p:cNvPicPr preferRelativeResize="0"/>
          <p:nvPr/>
        </p:nvPicPr>
        <p:blipFill rotWithShape="1">
          <a:blip r:embed="rId4">
            <a:alphaModFix/>
          </a:blip>
          <a:srcRect b="0" l="0" r="0" t="0"/>
          <a:stretch/>
        </p:blipFill>
        <p:spPr>
          <a:xfrm>
            <a:off x="17952641" y="8226152"/>
            <a:ext cx="3314700" cy="6477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ļš labā malā">
  <p:cSld name="zaļš labā malā">
    <p:spTree>
      <p:nvGrpSpPr>
        <p:cNvPr id="34" name="Shape 34"/>
        <p:cNvGrpSpPr/>
        <p:nvPr/>
      </p:nvGrpSpPr>
      <p:grpSpPr>
        <a:xfrm>
          <a:off x="0" y="0"/>
          <a:ext cx="0" cy="0"/>
          <a:chOff x="0" y="0"/>
          <a:chExt cx="0" cy="0"/>
        </a:xfrm>
      </p:grpSpPr>
      <p:sp>
        <p:nvSpPr>
          <p:cNvPr id="35" name="Google Shape;35;p41"/>
          <p:cNvSpPr/>
          <p:nvPr/>
        </p:nvSpPr>
        <p:spPr>
          <a:xfrm>
            <a:off x="12844800" y="0"/>
            <a:ext cx="11539200" cy="13716000"/>
          </a:xfrm>
          <a:prstGeom prst="rect">
            <a:avLst/>
          </a:prstGeom>
          <a:solidFill>
            <a:schemeClr val="lt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illā labā malā">
  <p:cSld name="lillā labā malā">
    <p:spTree>
      <p:nvGrpSpPr>
        <p:cNvPr id="36" name="Shape 36"/>
        <p:cNvGrpSpPr/>
        <p:nvPr/>
      </p:nvGrpSpPr>
      <p:grpSpPr>
        <a:xfrm>
          <a:off x="0" y="0"/>
          <a:ext cx="0" cy="0"/>
          <a:chOff x="0" y="0"/>
          <a:chExt cx="0" cy="0"/>
        </a:xfrm>
      </p:grpSpPr>
      <p:sp>
        <p:nvSpPr>
          <p:cNvPr id="37" name="Google Shape;37;p42"/>
          <p:cNvSpPr/>
          <p:nvPr/>
        </p:nvSpPr>
        <p:spPr>
          <a:xfrm>
            <a:off x="12844800" y="0"/>
            <a:ext cx="11539200" cy="13716000"/>
          </a:xfrm>
          <a:prstGeom prst="rect">
            <a:avLst/>
          </a:prstGeom>
          <a:solidFill>
            <a:srgbClr val="714B8D"/>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rkans labā malā + logo">
  <p:cSld name="sarkans labā malā + logo">
    <p:spTree>
      <p:nvGrpSpPr>
        <p:cNvPr id="38" name="Shape 38"/>
        <p:cNvGrpSpPr/>
        <p:nvPr/>
      </p:nvGrpSpPr>
      <p:grpSpPr>
        <a:xfrm>
          <a:off x="0" y="0"/>
          <a:ext cx="0" cy="0"/>
          <a:chOff x="0" y="0"/>
          <a:chExt cx="0" cy="0"/>
        </a:xfrm>
      </p:grpSpPr>
      <p:sp>
        <p:nvSpPr>
          <p:cNvPr id="39" name="Google Shape;39;p43"/>
          <p:cNvSpPr/>
          <p:nvPr/>
        </p:nvSpPr>
        <p:spPr>
          <a:xfrm>
            <a:off x="12282000" y="0"/>
            <a:ext cx="12102000" cy="13716000"/>
          </a:xfrm>
          <a:prstGeom prst="rect">
            <a:avLst/>
          </a:prstGeom>
          <a:solidFill>
            <a:schemeClr val="dk1"/>
          </a:solidFill>
          <a:ln>
            <a:noFill/>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pic>
        <p:nvPicPr>
          <p:cNvPr id="40" name="Google Shape;40;p43"/>
          <p:cNvPicPr preferRelativeResize="0"/>
          <p:nvPr/>
        </p:nvPicPr>
        <p:blipFill rotWithShape="1">
          <a:blip r:embed="rId2">
            <a:alphaModFix/>
          </a:blip>
          <a:srcRect b="0" l="0" r="0" t="0"/>
          <a:stretch/>
        </p:blipFill>
        <p:spPr>
          <a:xfrm>
            <a:off x="21283423" y="1152000"/>
            <a:ext cx="2413000" cy="4699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theme" Target="../theme/theme2.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png"/><Relationship Id="rId3" Type="http://schemas.openxmlformats.org/officeDocument/2006/relationships/slideLayout" Target="../slideLayouts/slideLayout19.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21"/>
          <p:cNvSpPr/>
          <p:nvPr/>
        </p:nvSpPr>
        <p:spPr>
          <a:xfrm>
            <a:off x="1051" y="0"/>
            <a:ext cx="24497552" cy="10404000"/>
          </a:xfrm>
          <a:prstGeom prst="rect">
            <a:avLst/>
          </a:prstGeom>
          <a:solidFill>
            <a:srgbClr val="F15A5D"/>
          </a:solidFill>
          <a:ln>
            <a:noFill/>
          </a:ln>
        </p:spPr>
        <p:txBody>
          <a:bodyPr anchorCtr="0" anchor="ctr" bIns="50800" lIns="50800" spcFirstLastPara="1" rIns="50800" wrap="square" tIns="50800">
            <a:noAutofit/>
          </a:bodyPr>
          <a:lstStyle/>
          <a:p>
            <a:pPr indent="0" lvl="0" marL="0" marR="0" rtl="0" algn="ctr">
              <a:lnSpc>
                <a:spcPct val="100000"/>
              </a:lnSpc>
              <a:spcBef>
                <a:spcPts val="0"/>
              </a:spcBef>
              <a:spcAft>
                <a:spcPts val="0"/>
              </a:spcAft>
              <a:buClr>
                <a:srgbClr val="FFFFFF"/>
              </a:buClr>
              <a:buSzPts val="9000"/>
              <a:buFont typeface="Helvetica Neue"/>
              <a:buNone/>
            </a:pPr>
            <a:r>
              <a:t/>
            </a:r>
            <a:endParaRPr b="0" i="0" sz="9000" u="none" cap="none" strike="noStrike">
              <a:solidFill>
                <a:srgbClr val="FFFFFF"/>
              </a:solidFill>
              <a:latin typeface="Arial"/>
              <a:ea typeface="Arial"/>
              <a:cs typeface="Arial"/>
              <a:sym typeface="Arial"/>
            </a:endParaRPr>
          </a:p>
        </p:txBody>
      </p:sp>
      <p:sp>
        <p:nvSpPr>
          <p:cNvPr id="80" name="Google Shape;80;p21"/>
          <p:cNvSpPr/>
          <p:nvPr/>
        </p:nvSpPr>
        <p:spPr>
          <a:xfrm>
            <a:off x="0" y="2304000"/>
            <a:ext cx="3454351" cy="1614300"/>
          </a:xfrm>
          <a:prstGeom prst="rect">
            <a:avLst/>
          </a:prstGeom>
          <a:solidFill>
            <a:srgbClr val="FFFFFF"/>
          </a:solidFill>
          <a:ln>
            <a:noFill/>
          </a:ln>
        </p:spPr>
        <p:txBody>
          <a:bodyPr anchorCtr="0" anchor="ctr" bIns="50800" lIns="50800" spcFirstLastPara="1" rIns="50800" wrap="square" tIns="50800">
            <a:noAutofit/>
          </a:bodyPr>
          <a:lstStyle/>
          <a:p>
            <a:pPr indent="0" lvl="0" marL="0" marR="0" rtl="0" algn="l">
              <a:lnSpc>
                <a:spcPct val="100000"/>
              </a:lnSpc>
              <a:spcBef>
                <a:spcPts val="0"/>
              </a:spcBef>
              <a:spcAft>
                <a:spcPts val="0"/>
              </a:spcAft>
              <a:buClr>
                <a:srgbClr val="FFFFFF"/>
              </a:buClr>
              <a:buSzPts val="9000"/>
              <a:buFont typeface="Helvetica Neue"/>
              <a:buNone/>
            </a:pPr>
            <a:r>
              <a:t/>
            </a:r>
            <a:endParaRPr b="0" i="0" sz="9000" u="none" cap="none" strike="noStrike">
              <a:solidFill>
                <a:srgbClr val="FFFFFF"/>
              </a:solidFill>
              <a:latin typeface="Arial"/>
              <a:ea typeface="Arial"/>
              <a:cs typeface="Arial"/>
              <a:sym typeface="Arial"/>
            </a:endParaRPr>
          </a:p>
        </p:txBody>
      </p:sp>
      <p:pic>
        <p:nvPicPr>
          <p:cNvPr descr="Image" id="81" name="Google Shape;81;p21"/>
          <p:cNvPicPr preferRelativeResize="0"/>
          <p:nvPr/>
        </p:nvPicPr>
        <p:blipFill rotWithShape="1">
          <a:blip r:embed="rId1">
            <a:alphaModFix/>
          </a:blip>
          <a:srcRect b="0" l="0" r="0" t="0"/>
          <a:stretch/>
        </p:blipFill>
        <p:spPr>
          <a:xfrm>
            <a:off x="8532000" y="11281723"/>
            <a:ext cx="7293929" cy="1685012"/>
          </a:xfrm>
          <a:prstGeom prst="rect">
            <a:avLst/>
          </a:prstGeom>
          <a:noFill/>
          <a:ln>
            <a:noFill/>
          </a:ln>
        </p:spPr>
      </p:pic>
      <p:pic>
        <p:nvPicPr>
          <p:cNvPr descr="Image" id="82" name="Google Shape;82;p21"/>
          <p:cNvPicPr preferRelativeResize="0"/>
          <p:nvPr/>
        </p:nvPicPr>
        <p:blipFill rotWithShape="1">
          <a:blip r:embed="rId2">
            <a:alphaModFix/>
          </a:blip>
          <a:srcRect b="0" l="0" r="0" t="0"/>
          <a:stretch/>
        </p:blipFill>
        <p:spPr>
          <a:xfrm>
            <a:off x="518757" y="2856949"/>
            <a:ext cx="2416836" cy="472225"/>
          </a:xfrm>
          <a:prstGeom prst="rect">
            <a:avLst/>
          </a:prstGeom>
          <a:noFill/>
          <a:ln>
            <a:noFill/>
          </a:ln>
        </p:spPr>
      </p:pic>
      <p:sp>
        <p:nvSpPr>
          <p:cNvPr id="83" name="Google Shape;83;p21"/>
          <p:cNvSpPr txBox="1"/>
          <p:nvPr>
            <p:ph type="title"/>
          </p:nvPr>
        </p:nvSpPr>
        <p:spPr>
          <a:xfrm>
            <a:off x="4320000" y="2304000"/>
            <a:ext cx="18000000" cy="26511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0"/>
              </a:spcBef>
              <a:spcAft>
                <a:spcPts val="0"/>
              </a:spcAft>
              <a:buClr>
                <a:schemeClr val="lt1"/>
              </a:buClr>
              <a:buSzPts val="7200"/>
              <a:buFont typeface="Arial Black"/>
              <a:buNone/>
              <a:defRPr b="0" i="0" sz="7200" u="none" cap="none" strike="noStrike">
                <a:solidFill>
                  <a:schemeClr val="lt1"/>
                </a:solidFill>
                <a:latin typeface="Arial Black"/>
                <a:ea typeface="Arial Black"/>
                <a:cs typeface="Arial Black"/>
                <a:sym typeface="Arial Black"/>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6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66"/>
          <p:cNvSpPr/>
          <p:nvPr/>
        </p:nvSpPr>
        <p:spPr>
          <a:xfrm>
            <a:off x="-1" y="10800000"/>
            <a:ext cx="19525510" cy="2916000"/>
          </a:xfrm>
          <a:prstGeom prst="rect">
            <a:avLst/>
          </a:prstGeom>
          <a:noFill/>
          <a:ln cap="flat" cmpd="sng" w="38100">
            <a:solidFill>
              <a:srgbClr val="414042"/>
            </a:solidFill>
            <a:prstDash val="solid"/>
            <a:miter lim="400000"/>
            <a:headEnd len="sm" w="sm" type="none"/>
            <a:tailEnd len="sm" w="sm" type="none"/>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93" name="Google Shape;93;p66"/>
          <p:cNvSpPr/>
          <p:nvPr/>
        </p:nvSpPr>
        <p:spPr>
          <a:xfrm>
            <a:off x="19525511" y="8496000"/>
            <a:ext cx="4860000" cy="5220000"/>
          </a:xfrm>
          <a:prstGeom prst="rect">
            <a:avLst/>
          </a:prstGeom>
          <a:noFill/>
          <a:ln cap="flat" cmpd="sng" w="38100">
            <a:solidFill>
              <a:srgbClr val="414042"/>
            </a:solidFill>
            <a:prstDash val="solid"/>
            <a:miter lim="400000"/>
            <a:headEnd len="sm" w="sm" type="none"/>
            <a:tailEnd len="sm" w="sm" type="none"/>
          </a:ln>
        </p:spPr>
        <p:txBody>
          <a:bodyPr anchorCtr="0" anchor="ctr" bIns="50800" lIns="50800" spcFirstLastPara="1" rIns="50800" wrap="square" tIns="50800">
            <a:sp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94" name="Google Shape;94;p66"/>
          <p:cNvSpPr txBox="1"/>
          <p:nvPr/>
        </p:nvSpPr>
        <p:spPr>
          <a:xfrm>
            <a:off x="213575" y="1831200"/>
            <a:ext cx="10112700" cy="7111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GB" sz="5000"/>
              <a:t>Greetings! LMK if you can to come to my party tonight (the school year is almost over- yay)! BTW, do not forget to bring the buns with you. CUL!</a:t>
            </a:r>
            <a:endParaRPr sz="5000"/>
          </a:p>
          <a:p>
            <a:pPr indent="0" lvl="0" marL="0" rtl="0" algn="just">
              <a:spcBef>
                <a:spcPts val="0"/>
              </a:spcBef>
              <a:spcAft>
                <a:spcPts val="0"/>
              </a:spcAft>
              <a:buNone/>
            </a:pPr>
            <a:r>
              <a:t/>
            </a:r>
            <a:endParaRPr sz="5000"/>
          </a:p>
          <a:p>
            <a:pPr indent="0" lvl="0" marL="0" rtl="0" algn="just">
              <a:spcBef>
                <a:spcPts val="0"/>
              </a:spcBef>
              <a:spcAft>
                <a:spcPts val="0"/>
              </a:spcAft>
              <a:buNone/>
            </a:pPr>
            <a:r>
              <a:rPr lang="en-GB" sz="5000"/>
              <a:t>P.S. The party begins at 8 p.m. </a:t>
            </a:r>
            <a:endParaRPr sz="5000"/>
          </a:p>
          <a:p>
            <a:pPr indent="0" lvl="0" marL="0" rtl="0" algn="just">
              <a:spcBef>
                <a:spcPts val="0"/>
              </a:spcBef>
              <a:spcAft>
                <a:spcPts val="0"/>
              </a:spcAft>
              <a:buNone/>
            </a:pPr>
            <a:r>
              <a:rPr lang="en-GB" sz="5000"/>
              <a:t>With love,</a:t>
            </a:r>
            <a:endParaRPr sz="5000"/>
          </a:p>
          <a:p>
            <a:pPr indent="0" lvl="0" marL="0" rtl="0" algn="just">
              <a:spcBef>
                <a:spcPts val="0"/>
              </a:spcBef>
              <a:spcAft>
                <a:spcPts val="0"/>
              </a:spcAft>
              <a:buNone/>
            </a:pPr>
            <a:r>
              <a:rPr lang="en-GB" sz="5000"/>
              <a:t>Alice </a:t>
            </a:r>
            <a:endParaRPr sz="5000"/>
          </a:p>
        </p:txBody>
      </p:sp>
      <p:sp>
        <p:nvSpPr>
          <p:cNvPr id="95" name="Google Shape;95;p66"/>
          <p:cNvSpPr txBox="1"/>
          <p:nvPr/>
        </p:nvSpPr>
        <p:spPr>
          <a:xfrm>
            <a:off x="12742550" y="2003350"/>
            <a:ext cx="10852800" cy="71112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GB" sz="5000"/>
              <a:t>Dear Mrs.Sidorova,</a:t>
            </a:r>
            <a:endParaRPr sz="5000"/>
          </a:p>
          <a:p>
            <a:pPr indent="0" lvl="0" marL="0" rtl="0" algn="just">
              <a:spcBef>
                <a:spcPts val="0"/>
              </a:spcBef>
              <a:spcAft>
                <a:spcPts val="0"/>
              </a:spcAft>
              <a:buNone/>
            </a:pPr>
            <a:r>
              <a:rPr lang="en-GB" sz="5000"/>
              <a:t>I am pleased to inform you</a:t>
            </a:r>
            <a:r>
              <a:rPr lang="en-GB" sz="5000"/>
              <a:t> that you have been given an opportunity to attain a formal evening to celebrate the end of an academic year. Kindly remind you to take the pastry. The celebration shall begin at 8 p.m.</a:t>
            </a:r>
            <a:endParaRPr sz="5000"/>
          </a:p>
          <a:p>
            <a:pPr indent="0" lvl="0" marL="0" rtl="0" algn="just">
              <a:spcBef>
                <a:spcPts val="0"/>
              </a:spcBef>
              <a:spcAft>
                <a:spcPts val="0"/>
              </a:spcAft>
              <a:buNone/>
            </a:pPr>
            <a:r>
              <a:rPr lang="en-GB" sz="5000"/>
              <a:t>Yours </a:t>
            </a:r>
            <a:r>
              <a:rPr lang="en-GB" sz="5000"/>
              <a:t>sincerely</a:t>
            </a:r>
            <a:r>
              <a:rPr lang="en-GB" sz="5000"/>
              <a:t>,</a:t>
            </a:r>
            <a:endParaRPr sz="5000"/>
          </a:p>
          <a:p>
            <a:pPr indent="0" lvl="0" marL="0" rtl="0" algn="just">
              <a:spcBef>
                <a:spcPts val="0"/>
              </a:spcBef>
              <a:spcAft>
                <a:spcPts val="0"/>
              </a:spcAft>
              <a:buNone/>
            </a:pPr>
            <a:r>
              <a:rPr lang="en-GB" sz="5000"/>
              <a:t>Alice</a:t>
            </a:r>
            <a:endParaRPr sz="5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grpSp>
        <p:nvGrpSpPr>
          <p:cNvPr id="162" name="Google Shape;162;gd52ad0366c_0_170"/>
          <p:cNvGrpSpPr/>
          <p:nvPr/>
        </p:nvGrpSpPr>
        <p:grpSpPr>
          <a:xfrm>
            <a:off x="3513572" y="1156835"/>
            <a:ext cx="17407533" cy="1015673"/>
            <a:chOff x="1018800" y="1156882"/>
            <a:chExt cx="14554793" cy="594900"/>
          </a:xfrm>
        </p:grpSpPr>
        <p:sp>
          <p:nvSpPr>
            <p:cNvPr id="163" name="Google Shape;163;gd52ad0366c_0_170"/>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64" name="Google Shape;164;gd52ad0366c_0_170"/>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Abbreviations: </a:t>
              </a:r>
              <a:r>
                <a:rPr b="1" lang="en-GB" sz="7200">
                  <a:solidFill>
                    <a:srgbClr val="059B8C"/>
                  </a:solidFill>
                  <a:latin typeface="Arial Black"/>
                  <a:ea typeface="Arial Black"/>
                  <a:cs typeface="Arial Black"/>
                  <a:sym typeface="Arial Black"/>
                </a:rPr>
                <a:t>Latin-Based</a:t>
              </a:r>
              <a:endParaRPr b="0" i="0" sz="7200" u="none" cap="none" strike="noStrike">
                <a:solidFill>
                  <a:srgbClr val="000000"/>
                </a:solidFill>
                <a:latin typeface="Arial"/>
                <a:ea typeface="Arial"/>
                <a:cs typeface="Arial"/>
                <a:sym typeface="Arial"/>
              </a:endParaRPr>
            </a:p>
          </p:txBody>
        </p:sp>
      </p:grpSp>
      <p:sp>
        <p:nvSpPr>
          <p:cNvPr id="165" name="Google Shape;165;gd52ad0366c_0_170"/>
          <p:cNvSpPr txBox="1"/>
          <p:nvPr/>
        </p:nvSpPr>
        <p:spPr>
          <a:xfrm>
            <a:off x="3513575" y="3071550"/>
            <a:ext cx="15633000" cy="4802400"/>
          </a:xfrm>
          <a:prstGeom prst="rect">
            <a:avLst/>
          </a:prstGeom>
          <a:noFill/>
          <a:ln>
            <a:noFill/>
          </a:ln>
        </p:spPr>
        <p:txBody>
          <a:bodyPr anchorCtr="0" anchor="t" bIns="91425" lIns="91425" spcFirstLastPara="1" rIns="91425" wrap="square" tIns="91425">
            <a:spAutoFit/>
          </a:bodyPr>
          <a:lstStyle/>
          <a:p>
            <a:pPr indent="-609600" lvl="0" marL="269999" rtl="0" algn="just">
              <a:spcBef>
                <a:spcPts val="0"/>
              </a:spcBef>
              <a:spcAft>
                <a:spcPts val="0"/>
              </a:spcAft>
              <a:buSzPts val="6000"/>
              <a:buChar char="●"/>
            </a:pPr>
            <a:r>
              <a:rPr lang="en-GB" sz="6000">
                <a:highlight>
                  <a:srgbClr val="FFFFFF"/>
                </a:highlight>
              </a:rPr>
              <a:t>e.g. - </a:t>
            </a:r>
            <a:r>
              <a:rPr b="1" lang="en-GB" sz="6000">
                <a:solidFill>
                  <a:schemeClr val="lt1"/>
                </a:solidFill>
                <a:highlight>
                  <a:srgbClr val="FFFFFF"/>
                </a:highlight>
              </a:rPr>
              <a:t>exampli gratia </a:t>
            </a:r>
            <a:r>
              <a:rPr lang="en-GB" sz="6000">
                <a:highlight>
                  <a:srgbClr val="FFFFFF"/>
                </a:highlight>
              </a:rPr>
              <a:t> "example given."</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etc. -  </a:t>
            </a:r>
            <a:r>
              <a:rPr b="1" lang="en-GB" sz="6000">
                <a:solidFill>
                  <a:schemeClr val="lt1"/>
                </a:solidFill>
                <a:highlight>
                  <a:srgbClr val="FFFFFF"/>
                </a:highlight>
              </a:rPr>
              <a:t>etcetera</a:t>
            </a:r>
            <a:r>
              <a:rPr lang="en-GB" sz="6000">
                <a:highlight>
                  <a:srgbClr val="FFFFFF"/>
                </a:highlight>
              </a:rPr>
              <a:t> "and other things."</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i.e. - </a:t>
            </a:r>
            <a:r>
              <a:rPr b="1" lang="en-GB" sz="6000">
                <a:solidFill>
                  <a:schemeClr val="lt1"/>
                </a:solidFill>
                <a:highlight>
                  <a:srgbClr val="FFFFFF"/>
                </a:highlight>
              </a:rPr>
              <a:t>id est</a:t>
            </a:r>
            <a:r>
              <a:rPr lang="en-GB" sz="6000">
                <a:highlight>
                  <a:srgbClr val="FFFFFF"/>
                </a:highlight>
              </a:rPr>
              <a:t>  "that is."</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n.b. - </a:t>
            </a:r>
            <a:r>
              <a:rPr b="1" lang="en-GB" sz="6000">
                <a:solidFill>
                  <a:schemeClr val="lt1"/>
                </a:solidFill>
                <a:highlight>
                  <a:srgbClr val="FFFFFF"/>
                </a:highlight>
              </a:rPr>
              <a:t>nota bene</a:t>
            </a:r>
            <a:r>
              <a:rPr lang="en-GB" sz="6000">
                <a:highlight>
                  <a:srgbClr val="FFFFFF"/>
                </a:highlight>
              </a:rPr>
              <a:t> "take notice," or "note well."</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P.S. - </a:t>
            </a:r>
            <a:r>
              <a:rPr b="1" lang="en-GB" sz="6000">
                <a:solidFill>
                  <a:schemeClr val="lt1"/>
                </a:solidFill>
                <a:highlight>
                  <a:srgbClr val="FFFFFF"/>
                </a:highlight>
              </a:rPr>
              <a:t>post script </a:t>
            </a:r>
            <a:r>
              <a:rPr lang="en-GB" sz="6000">
                <a:highlight>
                  <a:srgbClr val="FFFFFF"/>
                </a:highlight>
              </a:rPr>
              <a:t> "written after.</a:t>
            </a:r>
            <a:endParaRPr sz="6000">
              <a:highlight>
                <a:srgbClr val="FFFFFF"/>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grpSp>
        <p:nvGrpSpPr>
          <p:cNvPr id="170" name="Google Shape;170;gd52ad0366c_0_179"/>
          <p:cNvGrpSpPr/>
          <p:nvPr/>
        </p:nvGrpSpPr>
        <p:grpSpPr>
          <a:xfrm>
            <a:off x="3513572" y="1156835"/>
            <a:ext cx="17407533" cy="1015673"/>
            <a:chOff x="1018800" y="1156882"/>
            <a:chExt cx="14554793" cy="594900"/>
          </a:xfrm>
        </p:grpSpPr>
        <p:sp>
          <p:nvSpPr>
            <p:cNvPr id="171" name="Google Shape;171;gd52ad0366c_0_179"/>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72" name="Google Shape;172;gd52ad0366c_0_179"/>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Acronym</a:t>
              </a:r>
              <a:r>
                <a:rPr b="1" lang="en-GB" sz="7200">
                  <a:solidFill>
                    <a:srgbClr val="414042"/>
                  </a:solidFill>
                  <a:latin typeface="Arial Black"/>
                  <a:ea typeface="Arial Black"/>
                  <a:cs typeface="Arial Black"/>
                  <a:sym typeface="Arial Black"/>
                </a:rPr>
                <a:t>s: </a:t>
              </a:r>
              <a:r>
                <a:rPr b="1" lang="en-GB" sz="7200">
                  <a:solidFill>
                    <a:srgbClr val="059B8C"/>
                  </a:solidFill>
                  <a:latin typeface="Arial Black"/>
                  <a:ea typeface="Arial Black"/>
                  <a:cs typeface="Arial Black"/>
                  <a:sym typeface="Arial Black"/>
                </a:rPr>
                <a:t>Latin-Based</a:t>
              </a:r>
              <a:endParaRPr b="0" i="0" sz="7200" u="none" cap="none" strike="noStrike">
                <a:solidFill>
                  <a:srgbClr val="000000"/>
                </a:solidFill>
                <a:latin typeface="Arial"/>
                <a:ea typeface="Arial"/>
                <a:cs typeface="Arial"/>
                <a:sym typeface="Arial"/>
              </a:endParaRPr>
            </a:p>
          </p:txBody>
        </p:sp>
      </p:grpSp>
      <p:sp>
        <p:nvSpPr>
          <p:cNvPr id="173" name="Google Shape;173;gd52ad0366c_0_179"/>
          <p:cNvSpPr txBox="1"/>
          <p:nvPr/>
        </p:nvSpPr>
        <p:spPr>
          <a:xfrm>
            <a:off x="3514725" y="2665250"/>
            <a:ext cx="17670600" cy="6649500"/>
          </a:xfrm>
          <a:prstGeom prst="rect">
            <a:avLst/>
          </a:prstGeom>
          <a:noFill/>
          <a:ln>
            <a:noFill/>
          </a:ln>
        </p:spPr>
        <p:txBody>
          <a:bodyPr anchorCtr="0" anchor="t" bIns="91425" lIns="91425" spcFirstLastPara="1" rIns="91425" wrap="square" tIns="91425">
            <a:spAutoFit/>
          </a:bodyPr>
          <a:lstStyle/>
          <a:p>
            <a:pPr indent="-609600" lvl="0" marL="269999" rtl="0" algn="just">
              <a:spcBef>
                <a:spcPts val="0"/>
              </a:spcBef>
              <a:spcAft>
                <a:spcPts val="0"/>
              </a:spcAft>
              <a:buSzPts val="6000"/>
              <a:buChar char="●"/>
            </a:pPr>
            <a:r>
              <a:rPr b="1" lang="en-GB" sz="6000">
                <a:highlight>
                  <a:srgbClr val="FFFFFF"/>
                </a:highlight>
              </a:rPr>
              <a:t>NASA</a:t>
            </a:r>
            <a:r>
              <a:rPr lang="en-GB" sz="6000">
                <a:highlight>
                  <a:srgbClr val="FFFFFF"/>
                </a:highlight>
              </a:rPr>
              <a:t> - National Aeronautics and Space Administration </a:t>
            </a:r>
            <a:endParaRPr sz="6000">
              <a:highlight>
                <a:srgbClr val="FFFFFF"/>
              </a:highlight>
            </a:endParaRPr>
          </a:p>
          <a:p>
            <a:pPr indent="-609600" lvl="0" marL="269999" rtl="0" algn="just">
              <a:spcBef>
                <a:spcPts val="0"/>
              </a:spcBef>
              <a:spcAft>
                <a:spcPts val="0"/>
              </a:spcAft>
              <a:buSzPts val="6000"/>
              <a:buChar char="●"/>
            </a:pPr>
            <a:r>
              <a:rPr b="1" lang="en-GB" sz="6000">
                <a:highlight>
                  <a:srgbClr val="FFFFFF"/>
                </a:highlight>
              </a:rPr>
              <a:t>NATO</a:t>
            </a:r>
            <a:r>
              <a:rPr lang="en-GB" sz="6000">
                <a:highlight>
                  <a:srgbClr val="FFFFFF"/>
                </a:highlight>
              </a:rPr>
              <a:t> - The North Atlantic Treaty Organization </a:t>
            </a:r>
            <a:endParaRPr sz="6000">
              <a:highlight>
                <a:srgbClr val="FFFFFF"/>
              </a:highlight>
            </a:endParaRPr>
          </a:p>
          <a:p>
            <a:pPr indent="-609600" lvl="0" marL="269999" rtl="0" algn="just">
              <a:spcBef>
                <a:spcPts val="0"/>
              </a:spcBef>
              <a:spcAft>
                <a:spcPts val="0"/>
              </a:spcAft>
              <a:buSzPts val="6000"/>
              <a:buChar char="●"/>
            </a:pPr>
            <a:r>
              <a:rPr b="1" lang="en-GB" sz="6000">
                <a:highlight>
                  <a:srgbClr val="FFFFFF"/>
                </a:highlight>
              </a:rPr>
              <a:t>UNICEF</a:t>
            </a:r>
            <a:r>
              <a:rPr lang="en-GB" sz="6000">
                <a:highlight>
                  <a:srgbClr val="FFFFFF"/>
                </a:highlight>
              </a:rPr>
              <a:t> - The United Nations International Children's Emergency Fund</a:t>
            </a:r>
            <a:endParaRPr sz="6000">
              <a:highlight>
                <a:srgbClr val="FFFFFF"/>
              </a:highlight>
            </a:endParaRPr>
          </a:p>
          <a:p>
            <a:pPr indent="-609600" lvl="0" marL="269999" rtl="0" algn="just">
              <a:spcBef>
                <a:spcPts val="0"/>
              </a:spcBef>
              <a:spcAft>
                <a:spcPts val="0"/>
              </a:spcAft>
              <a:buSzPts val="6000"/>
              <a:buChar char="●"/>
            </a:pPr>
            <a:r>
              <a:rPr b="1" lang="en-GB" sz="6000">
                <a:highlight>
                  <a:srgbClr val="FFFFFF"/>
                </a:highlight>
              </a:rPr>
              <a:t>EU</a:t>
            </a:r>
            <a:r>
              <a:rPr lang="en-GB" sz="6000">
                <a:highlight>
                  <a:srgbClr val="FFFFFF"/>
                </a:highlight>
              </a:rPr>
              <a:t> - European Union</a:t>
            </a:r>
            <a:endParaRPr sz="6000">
              <a:highlight>
                <a:srgbClr val="FFFFFF"/>
              </a:highlight>
            </a:endParaRPr>
          </a:p>
          <a:p>
            <a:pPr indent="-609600" lvl="0" marL="269999" rtl="0" algn="just">
              <a:spcBef>
                <a:spcPts val="0"/>
              </a:spcBef>
              <a:spcAft>
                <a:spcPts val="0"/>
              </a:spcAft>
              <a:buSzPts val="6000"/>
              <a:buChar char="●"/>
            </a:pPr>
            <a:r>
              <a:rPr b="1" lang="en-GB" sz="6000">
                <a:highlight>
                  <a:srgbClr val="FFFFFF"/>
                </a:highlight>
              </a:rPr>
              <a:t>UN</a:t>
            </a:r>
            <a:r>
              <a:rPr lang="en-GB" sz="6000">
                <a:highlight>
                  <a:srgbClr val="FFFFFF"/>
                </a:highlight>
              </a:rPr>
              <a:t> - United Nations</a:t>
            </a:r>
            <a:endParaRPr sz="6000">
              <a:highlight>
                <a:srgbClr val="FFFFFF"/>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grpSp>
        <p:nvGrpSpPr>
          <p:cNvPr id="178" name="Google Shape;178;gd52ad0366c_0_85"/>
          <p:cNvGrpSpPr/>
          <p:nvPr/>
        </p:nvGrpSpPr>
        <p:grpSpPr>
          <a:xfrm>
            <a:off x="3513572" y="1156835"/>
            <a:ext cx="9111719" cy="1015673"/>
            <a:chOff x="1018800" y="1156882"/>
            <a:chExt cx="7618494" cy="594900"/>
          </a:xfrm>
        </p:grpSpPr>
        <p:sp>
          <p:nvSpPr>
            <p:cNvPr id="179" name="Google Shape;179;gd52ad0366c_0_85"/>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80" name="Google Shape;180;gd52ad0366c_0_85"/>
            <p:cNvSpPr txBox="1"/>
            <p:nvPr/>
          </p:nvSpPr>
          <p:spPr>
            <a:xfrm>
              <a:off x="1475994" y="1224000"/>
              <a:ext cx="71613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Explore more!</a:t>
              </a:r>
              <a:endParaRPr b="0" i="0" sz="7200" u="none" cap="none" strike="noStrike">
                <a:solidFill>
                  <a:srgbClr val="000000"/>
                </a:solidFill>
                <a:latin typeface="Arial"/>
                <a:ea typeface="Arial"/>
                <a:cs typeface="Arial"/>
                <a:sym typeface="Arial"/>
              </a:endParaRPr>
            </a:p>
          </p:txBody>
        </p:sp>
      </p:grpSp>
      <p:pic>
        <p:nvPicPr>
          <p:cNvPr id="181" name="Google Shape;181;gd52ad0366c_0_85"/>
          <p:cNvPicPr preferRelativeResize="0"/>
          <p:nvPr/>
        </p:nvPicPr>
        <p:blipFill rotWithShape="1">
          <a:blip r:embed="rId3">
            <a:alphaModFix/>
          </a:blip>
          <a:srcRect b="38585" l="70247" r="12396" t="26814"/>
          <a:stretch/>
        </p:blipFill>
        <p:spPr>
          <a:xfrm>
            <a:off x="8626237" y="2493250"/>
            <a:ext cx="7131525" cy="7986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grpSp>
        <p:nvGrpSpPr>
          <p:cNvPr id="186" name="Google Shape;186;gd52ad0366c_0_190"/>
          <p:cNvGrpSpPr/>
          <p:nvPr/>
        </p:nvGrpSpPr>
        <p:grpSpPr>
          <a:xfrm>
            <a:off x="3513572" y="1156835"/>
            <a:ext cx="16616363" cy="1015673"/>
            <a:chOff x="1018800" y="1156882"/>
            <a:chExt cx="13893280" cy="594900"/>
          </a:xfrm>
        </p:grpSpPr>
        <p:sp>
          <p:nvSpPr>
            <p:cNvPr id="187" name="Google Shape;187;gd52ad0366c_0_190"/>
            <p:cNvSpPr/>
            <p:nvPr/>
          </p:nvSpPr>
          <p:spPr>
            <a:xfrm>
              <a:off x="1018800" y="1156882"/>
              <a:ext cx="90000" cy="594900"/>
            </a:xfrm>
            <a:prstGeom prst="rect">
              <a:avLst/>
            </a:prstGeom>
            <a:solidFill>
              <a:schemeClr val="dk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88" name="Google Shape;188;gd52ad0366c_0_190"/>
            <p:cNvSpPr txBox="1"/>
            <p:nvPr/>
          </p:nvSpPr>
          <p:spPr>
            <a:xfrm>
              <a:off x="1475980" y="1224000"/>
              <a:ext cx="134361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English is a Global Language</a:t>
              </a:r>
              <a:endParaRPr b="0" i="0" sz="7200" u="none" cap="none" strike="noStrike">
                <a:solidFill>
                  <a:srgbClr val="000000"/>
                </a:solidFill>
                <a:latin typeface="Arial"/>
                <a:ea typeface="Arial"/>
                <a:cs typeface="Arial"/>
                <a:sym typeface="Arial"/>
              </a:endParaRPr>
            </a:p>
          </p:txBody>
        </p:sp>
      </p:grpSp>
      <p:sp>
        <p:nvSpPr>
          <p:cNvPr id="189" name="Google Shape;189;gd52ad0366c_0_190"/>
          <p:cNvSpPr txBox="1"/>
          <p:nvPr/>
        </p:nvSpPr>
        <p:spPr>
          <a:xfrm>
            <a:off x="4404450" y="3317438"/>
            <a:ext cx="6105000" cy="110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400"/>
              </a:spcBef>
              <a:spcAft>
                <a:spcPts val="400"/>
              </a:spcAft>
              <a:buNone/>
            </a:pPr>
            <a:r>
              <a:rPr b="1" lang="en-GB" sz="6000">
                <a:solidFill>
                  <a:srgbClr val="1394D1"/>
                </a:solidFill>
              </a:rPr>
              <a:t>Communication</a:t>
            </a:r>
            <a:endParaRPr b="1" sz="6000">
              <a:solidFill>
                <a:srgbClr val="1394D1"/>
              </a:solidFill>
            </a:endParaRPr>
          </a:p>
        </p:txBody>
      </p:sp>
      <p:sp>
        <p:nvSpPr>
          <p:cNvPr id="190" name="Google Shape;190;gd52ad0366c_0_190"/>
          <p:cNvSpPr txBox="1"/>
          <p:nvPr/>
        </p:nvSpPr>
        <p:spPr>
          <a:xfrm>
            <a:off x="2706125" y="6530625"/>
            <a:ext cx="5757300" cy="110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400"/>
              </a:spcBef>
              <a:spcAft>
                <a:spcPts val="400"/>
              </a:spcAft>
              <a:buNone/>
            </a:pPr>
            <a:r>
              <a:rPr b="1" lang="en-GB" sz="6000">
                <a:solidFill>
                  <a:srgbClr val="714B8D"/>
                </a:solidFill>
              </a:rPr>
              <a:t>Entertainment</a:t>
            </a:r>
            <a:endParaRPr b="1" sz="6000">
              <a:solidFill>
                <a:srgbClr val="714B8D"/>
              </a:solidFill>
            </a:endParaRPr>
          </a:p>
        </p:txBody>
      </p:sp>
      <p:sp>
        <p:nvSpPr>
          <p:cNvPr id="191" name="Google Shape;191;gd52ad0366c_0_190"/>
          <p:cNvSpPr txBox="1"/>
          <p:nvPr/>
        </p:nvSpPr>
        <p:spPr>
          <a:xfrm>
            <a:off x="11927413" y="3554575"/>
            <a:ext cx="3914100" cy="110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400"/>
              </a:spcBef>
              <a:spcAft>
                <a:spcPts val="400"/>
              </a:spcAft>
              <a:buNone/>
            </a:pPr>
            <a:r>
              <a:rPr b="1" lang="en-GB" sz="6000">
                <a:solidFill>
                  <a:srgbClr val="BA2028"/>
                </a:solidFill>
              </a:rPr>
              <a:t>Business</a:t>
            </a:r>
            <a:endParaRPr b="1" sz="6000">
              <a:solidFill>
                <a:srgbClr val="BA2028"/>
              </a:solidFill>
            </a:endParaRPr>
          </a:p>
        </p:txBody>
      </p:sp>
      <p:sp>
        <p:nvSpPr>
          <p:cNvPr id="192" name="Google Shape;192;gd52ad0366c_0_190"/>
          <p:cNvSpPr txBox="1"/>
          <p:nvPr/>
        </p:nvSpPr>
        <p:spPr>
          <a:xfrm>
            <a:off x="8711975" y="5113350"/>
            <a:ext cx="2627400" cy="110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400"/>
              </a:spcBef>
              <a:spcAft>
                <a:spcPts val="400"/>
              </a:spcAft>
              <a:buNone/>
            </a:pPr>
            <a:r>
              <a:rPr b="1" lang="en-GB" sz="6000">
                <a:solidFill>
                  <a:schemeClr val="dk1"/>
                </a:solidFill>
              </a:rPr>
              <a:t>Media</a:t>
            </a:r>
            <a:endParaRPr b="1" sz="6000">
              <a:solidFill>
                <a:schemeClr val="dk1"/>
              </a:solidFill>
            </a:endParaRPr>
          </a:p>
        </p:txBody>
      </p:sp>
      <p:sp>
        <p:nvSpPr>
          <p:cNvPr id="193" name="Google Shape;193;gd52ad0366c_0_190"/>
          <p:cNvSpPr txBox="1"/>
          <p:nvPr/>
        </p:nvSpPr>
        <p:spPr>
          <a:xfrm>
            <a:off x="8463425" y="7707275"/>
            <a:ext cx="3124500" cy="110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400"/>
              </a:spcBef>
              <a:spcAft>
                <a:spcPts val="400"/>
              </a:spcAft>
              <a:buNone/>
            </a:pPr>
            <a:r>
              <a:rPr b="1" lang="en-GB" sz="6000">
                <a:solidFill>
                  <a:srgbClr val="059B8C"/>
                </a:solidFill>
              </a:rPr>
              <a:t>Culture</a:t>
            </a:r>
            <a:endParaRPr b="1" sz="6000">
              <a:solidFill>
                <a:srgbClr val="059B8C"/>
              </a:solidFill>
            </a:endParaRPr>
          </a:p>
        </p:txBody>
      </p:sp>
      <p:sp>
        <p:nvSpPr>
          <p:cNvPr id="194" name="Google Shape;194;gd52ad0366c_0_190"/>
          <p:cNvSpPr txBox="1"/>
          <p:nvPr/>
        </p:nvSpPr>
        <p:spPr>
          <a:xfrm>
            <a:off x="16220350" y="4857413"/>
            <a:ext cx="3124500" cy="110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400"/>
              </a:spcBef>
              <a:spcAft>
                <a:spcPts val="400"/>
              </a:spcAft>
              <a:buNone/>
            </a:pPr>
            <a:r>
              <a:rPr b="1" lang="en-GB" sz="6000">
                <a:solidFill>
                  <a:srgbClr val="059B8C"/>
                </a:solidFill>
              </a:rPr>
              <a:t>History</a:t>
            </a:r>
            <a:endParaRPr b="1" sz="6000">
              <a:solidFill>
                <a:srgbClr val="059B8C"/>
              </a:solidFill>
            </a:endParaRPr>
          </a:p>
        </p:txBody>
      </p:sp>
      <p:sp>
        <p:nvSpPr>
          <p:cNvPr id="195" name="Google Shape;195;gd52ad0366c_0_190"/>
          <p:cNvSpPr txBox="1"/>
          <p:nvPr/>
        </p:nvSpPr>
        <p:spPr>
          <a:xfrm>
            <a:off x="13535750" y="6530625"/>
            <a:ext cx="4633200" cy="1108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400"/>
              </a:spcBef>
              <a:spcAft>
                <a:spcPts val="400"/>
              </a:spcAft>
              <a:buNone/>
            </a:pPr>
            <a:r>
              <a:rPr b="1" lang="en-GB" sz="6000">
                <a:solidFill>
                  <a:srgbClr val="195480"/>
                </a:solidFill>
              </a:rPr>
              <a:t>Technology</a:t>
            </a:r>
            <a:endParaRPr b="1" sz="6000">
              <a:solidFill>
                <a:srgbClr val="19548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grpSp>
        <p:nvGrpSpPr>
          <p:cNvPr id="200" name="Google Shape;200;gd52ad0366c_0_51"/>
          <p:cNvGrpSpPr/>
          <p:nvPr/>
        </p:nvGrpSpPr>
        <p:grpSpPr>
          <a:xfrm>
            <a:off x="3513572" y="1156835"/>
            <a:ext cx="16616363" cy="1015673"/>
            <a:chOff x="1018800" y="1156882"/>
            <a:chExt cx="13893280" cy="594900"/>
          </a:xfrm>
        </p:grpSpPr>
        <p:sp>
          <p:nvSpPr>
            <p:cNvPr id="201" name="Google Shape;201;gd52ad0366c_0_51"/>
            <p:cNvSpPr/>
            <p:nvPr/>
          </p:nvSpPr>
          <p:spPr>
            <a:xfrm>
              <a:off x="1018800" y="1156882"/>
              <a:ext cx="90000" cy="594900"/>
            </a:xfrm>
            <a:prstGeom prst="rect">
              <a:avLst/>
            </a:prstGeom>
            <a:solidFill>
              <a:schemeClr val="dk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02" name="Google Shape;202;gd52ad0366c_0_51"/>
            <p:cNvSpPr txBox="1"/>
            <p:nvPr/>
          </p:nvSpPr>
          <p:spPr>
            <a:xfrm>
              <a:off x="1475980" y="1224000"/>
              <a:ext cx="134361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Features of Formal English</a:t>
              </a:r>
              <a:endParaRPr b="0" i="0" sz="7200" u="none" cap="none" strike="noStrike">
                <a:solidFill>
                  <a:srgbClr val="000000"/>
                </a:solidFill>
                <a:latin typeface="Arial"/>
                <a:ea typeface="Arial"/>
                <a:cs typeface="Arial"/>
                <a:sym typeface="Arial"/>
              </a:endParaRPr>
            </a:p>
          </p:txBody>
        </p:sp>
      </p:grpSp>
      <p:sp>
        <p:nvSpPr>
          <p:cNvPr id="203" name="Google Shape;203;gd52ad0366c_0_51"/>
          <p:cNvSpPr txBox="1"/>
          <p:nvPr/>
        </p:nvSpPr>
        <p:spPr>
          <a:xfrm>
            <a:off x="927275" y="3248225"/>
            <a:ext cx="22786800" cy="6649500"/>
          </a:xfrm>
          <a:prstGeom prst="rect">
            <a:avLst/>
          </a:prstGeom>
          <a:noFill/>
          <a:ln>
            <a:noFill/>
          </a:ln>
        </p:spPr>
        <p:txBody>
          <a:bodyPr anchorCtr="0" anchor="t" bIns="91425" lIns="91425" spcFirstLastPara="1" rIns="91425" wrap="square" tIns="91425">
            <a:spAutoFit/>
          </a:bodyPr>
          <a:lstStyle/>
          <a:p>
            <a:pPr indent="-609600" lvl="0" marL="457200" rtl="0" algn="just">
              <a:spcBef>
                <a:spcPts val="0"/>
              </a:spcBef>
              <a:spcAft>
                <a:spcPts val="0"/>
              </a:spcAft>
              <a:buSzPts val="6000"/>
              <a:buChar char="●"/>
            </a:pPr>
            <a:r>
              <a:rPr lang="en-GB" sz="6000"/>
              <a:t>Long and complex sentences.</a:t>
            </a:r>
            <a:endParaRPr sz="6000"/>
          </a:p>
          <a:p>
            <a:pPr indent="-609600" lvl="0" marL="457200" rtl="0" algn="just">
              <a:spcBef>
                <a:spcPts val="0"/>
              </a:spcBef>
              <a:spcAft>
                <a:spcPts val="0"/>
              </a:spcAft>
              <a:buSzPts val="6000"/>
              <a:buChar char="●"/>
            </a:pPr>
            <a:r>
              <a:rPr lang="en-GB" sz="6000"/>
              <a:t>Does not use contractions.</a:t>
            </a:r>
            <a:endParaRPr sz="6000"/>
          </a:p>
          <a:p>
            <a:pPr indent="-609600" lvl="0" marL="457200" rtl="0" algn="just">
              <a:spcBef>
                <a:spcPts val="0"/>
              </a:spcBef>
              <a:spcAft>
                <a:spcPts val="0"/>
              </a:spcAft>
              <a:buSzPts val="6000"/>
              <a:buChar char="●"/>
            </a:pPr>
            <a:r>
              <a:rPr lang="en-GB" sz="6000"/>
              <a:t>Objective.</a:t>
            </a:r>
            <a:endParaRPr sz="6000"/>
          </a:p>
          <a:p>
            <a:pPr indent="-609600" lvl="0" marL="457200" rtl="0" algn="just">
              <a:spcBef>
                <a:spcPts val="0"/>
              </a:spcBef>
              <a:spcAft>
                <a:spcPts val="0"/>
              </a:spcAft>
              <a:buSzPts val="6000"/>
              <a:buChar char="●"/>
            </a:pPr>
            <a:r>
              <a:rPr lang="en-GB" sz="6000"/>
              <a:t>Does not use colloquial language.</a:t>
            </a:r>
            <a:endParaRPr sz="6000"/>
          </a:p>
          <a:p>
            <a:pPr indent="-609600" lvl="0" marL="457200" rtl="0" algn="just">
              <a:spcBef>
                <a:spcPts val="0"/>
              </a:spcBef>
              <a:spcAft>
                <a:spcPts val="0"/>
              </a:spcAft>
              <a:buSzPts val="6000"/>
              <a:buChar char="●"/>
            </a:pPr>
            <a:r>
              <a:rPr lang="en-GB" sz="6000"/>
              <a:t>Diverse vocabulary words.</a:t>
            </a:r>
            <a:endParaRPr sz="6000"/>
          </a:p>
          <a:p>
            <a:pPr indent="-609600" lvl="0" marL="457200" rtl="0" algn="just">
              <a:spcBef>
                <a:spcPts val="0"/>
              </a:spcBef>
              <a:spcAft>
                <a:spcPts val="0"/>
              </a:spcAft>
              <a:buSzPts val="6000"/>
              <a:buChar char="●"/>
            </a:pPr>
            <a:r>
              <a:rPr lang="en-GB" sz="6000"/>
              <a:t>Use of words that are subject-specific.</a:t>
            </a:r>
            <a:endParaRPr sz="6000"/>
          </a:p>
          <a:p>
            <a:pPr indent="-609600" lvl="0" marL="457200" rtl="0" algn="just">
              <a:spcBef>
                <a:spcPts val="0"/>
              </a:spcBef>
              <a:spcAft>
                <a:spcPts val="0"/>
              </a:spcAft>
              <a:buSzPts val="6000"/>
              <a:buChar char="●"/>
            </a:pPr>
            <a:r>
              <a:rPr lang="en-GB" sz="6000"/>
              <a:t>Use of third person.</a:t>
            </a:r>
            <a:endParaRPr sz="6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grpSp>
        <p:nvGrpSpPr>
          <p:cNvPr id="208" name="Google Shape;208;gd52ad0366c_0_212"/>
          <p:cNvGrpSpPr/>
          <p:nvPr/>
        </p:nvGrpSpPr>
        <p:grpSpPr>
          <a:xfrm>
            <a:off x="3513572" y="1156835"/>
            <a:ext cx="16616363" cy="1015673"/>
            <a:chOff x="1018800" y="1156882"/>
            <a:chExt cx="13893280" cy="594900"/>
          </a:xfrm>
        </p:grpSpPr>
        <p:sp>
          <p:nvSpPr>
            <p:cNvPr id="209" name="Google Shape;209;gd52ad0366c_0_212"/>
            <p:cNvSpPr/>
            <p:nvPr/>
          </p:nvSpPr>
          <p:spPr>
            <a:xfrm>
              <a:off x="1018800" y="1156882"/>
              <a:ext cx="90000" cy="594900"/>
            </a:xfrm>
            <a:prstGeom prst="rect">
              <a:avLst/>
            </a:prstGeom>
            <a:solidFill>
              <a:schemeClr val="dk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10" name="Google Shape;210;gd52ad0366c_0_212"/>
            <p:cNvSpPr txBox="1"/>
            <p:nvPr/>
          </p:nvSpPr>
          <p:spPr>
            <a:xfrm>
              <a:off x="1475980" y="1224000"/>
              <a:ext cx="134361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Features of Informal English</a:t>
              </a:r>
              <a:endParaRPr b="0" i="0" sz="7200" u="none" cap="none" strike="noStrike">
                <a:solidFill>
                  <a:srgbClr val="000000"/>
                </a:solidFill>
                <a:latin typeface="Arial"/>
                <a:ea typeface="Arial"/>
                <a:cs typeface="Arial"/>
                <a:sym typeface="Arial"/>
              </a:endParaRPr>
            </a:p>
          </p:txBody>
        </p:sp>
      </p:grpSp>
      <p:sp>
        <p:nvSpPr>
          <p:cNvPr id="211" name="Google Shape;211;gd52ad0366c_0_212"/>
          <p:cNvSpPr txBox="1"/>
          <p:nvPr/>
        </p:nvSpPr>
        <p:spPr>
          <a:xfrm>
            <a:off x="927275" y="3248225"/>
            <a:ext cx="22786800" cy="5725800"/>
          </a:xfrm>
          <a:prstGeom prst="rect">
            <a:avLst/>
          </a:prstGeom>
          <a:noFill/>
          <a:ln>
            <a:noFill/>
          </a:ln>
        </p:spPr>
        <p:txBody>
          <a:bodyPr anchorCtr="0" anchor="t" bIns="91425" lIns="91425" spcFirstLastPara="1" rIns="91425" wrap="square" tIns="91425">
            <a:spAutoFit/>
          </a:bodyPr>
          <a:lstStyle/>
          <a:p>
            <a:pPr indent="-609600" lvl="0" marL="457200" rtl="0" algn="just">
              <a:spcBef>
                <a:spcPts val="0"/>
              </a:spcBef>
              <a:spcAft>
                <a:spcPts val="0"/>
              </a:spcAft>
              <a:buSzPts val="6000"/>
              <a:buChar char="●"/>
            </a:pPr>
            <a:r>
              <a:rPr lang="en-GB" sz="6000"/>
              <a:t>Can use first person, second or third.</a:t>
            </a:r>
            <a:endParaRPr sz="6000"/>
          </a:p>
          <a:p>
            <a:pPr indent="-609600" lvl="0" marL="457200" rtl="0" algn="just">
              <a:spcBef>
                <a:spcPts val="0"/>
              </a:spcBef>
              <a:spcAft>
                <a:spcPts val="0"/>
              </a:spcAft>
              <a:buSzPts val="6000"/>
              <a:buChar char="●"/>
            </a:pPr>
            <a:r>
              <a:rPr lang="en-GB" sz="6000"/>
              <a:t>Can use slang.</a:t>
            </a:r>
            <a:endParaRPr sz="6000"/>
          </a:p>
          <a:p>
            <a:pPr indent="-609600" lvl="0" marL="457200" rtl="0" algn="just">
              <a:spcBef>
                <a:spcPts val="0"/>
              </a:spcBef>
              <a:spcAft>
                <a:spcPts val="0"/>
              </a:spcAft>
              <a:buSzPts val="6000"/>
              <a:buChar char="●"/>
            </a:pPr>
            <a:r>
              <a:rPr lang="en-GB" sz="6000"/>
              <a:t>Active voice.</a:t>
            </a:r>
            <a:endParaRPr sz="6000"/>
          </a:p>
          <a:p>
            <a:pPr indent="-609600" lvl="0" marL="457200" rtl="0" algn="just">
              <a:spcBef>
                <a:spcPts val="0"/>
              </a:spcBef>
              <a:spcAft>
                <a:spcPts val="0"/>
              </a:spcAft>
              <a:buSzPts val="6000"/>
              <a:buChar char="●"/>
            </a:pPr>
            <a:r>
              <a:rPr lang="en-GB" sz="6000"/>
              <a:t>Personal emotional tone can be detected.</a:t>
            </a:r>
            <a:endParaRPr sz="6000"/>
          </a:p>
          <a:p>
            <a:pPr indent="-609600" lvl="0" marL="457200" rtl="0" algn="just">
              <a:spcBef>
                <a:spcPts val="0"/>
              </a:spcBef>
              <a:spcAft>
                <a:spcPts val="0"/>
              </a:spcAft>
              <a:buSzPts val="6000"/>
              <a:buChar char="●"/>
            </a:pPr>
            <a:r>
              <a:rPr lang="en-GB" sz="6000"/>
              <a:t>Contraction and abbreviation.</a:t>
            </a:r>
            <a:endParaRPr sz="6000"/>
          </a:p>
          <a:p>
            <a:pPr indent="-609600" lvl="0" marL="457200" rtl="0" algn="just">
              <a:spcBef>
                <a:spcPts val="0"/>
              </a:spcBef>
              <a:spcAft>
                <a:spcPts val="0"/>
              </a:spcAft>
              <a:buSzPts val="6000"/>
              <a:buChar char="●"/>
            </a:pPr>
            <a:r>
              <a:rPr lang="en-GB" sz="6000"/>
              <a:t>Empathy.</a:t>
            </a:r>
            <a:endParaRPr sz="60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grpSp>
        <p:nvGrpSpPr>
          <p:cNvPr id="216" name="Google Shape;216;p65"/>
          <p:cNvGrpSpPr/>
          <p:nvPr/>
        </p:nvGrpSpPr>
        <p:grpSpPr>
          <a:xfrm>
            <a:off x="3513572" y="1156835"/>
            <a:ext cx="17387081" cy="1015673"/>
            <a:chOff x="1018800" y="1156882"/>
            <a:chExt cx="14537693" cy="594900"/>
          </a:xfrm>
        </p:grpSpPr>
        <p:sp>
          <p:nvSpPr>
            <p:cNvPr id="217" name="Google Shape;217;p65"/>
            <p:cNvSpPr/>
            <p:nvPr/>
          </p:nvSpPr>
          <p:spPr>
            <a:xfrm>
              <a:off x="1018800" y="1156882"/>
              <a:ext cx="90000" cy="594900"/>
            </a:xfrm>
            <a:prstGeom prst="rect">
              <a:avLst/>
            </a:prstGeom>
            <a:solidFill>
              <a:srgbClr val="56377E"/>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18" name="Google Shape;218;p65"/>
            <p:cNvSpPr txBox="1"/>
            <p:nvPr/>
          </p:nvSpPr>
          <p:spPr>
            <a:xfrm>
              <a:off x="1475993" y="1224000"/>
              <a:ext cx="140805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Putting Knowledge Into Practice</a:t>
              </a:r>
              <a:endParaRPr b="0" i="0" sz="7200" u="none" cap="none" strike="noStrike">
                <a:solidFill>
                  <a:srgbClr val="000000"/>
                </a:solidFill>
                <a:latin typeface="Arial"/>
                <a:ea typeface="Arial"/>
                <a:cs typeface="Arial"/>
                <a:sym typeface="Arial"/>
              </a:endParaRPr>
            </a:p>
          </p:txBody>
        </p:sp>
      </p:grpSp>
      <p:sp>
        <p:nvSpPr>
          <p:cNvPr id="219" name="Google Shape;219;p65"/>
          <p:cNvSpPr txBox="1"/>
          <p:nvPr/>
        </p:nvSpPr>
        <p:spPr>
          <a:xfrm>
            <a:off x="4864700" y="4390075"/>
            <a:ext cx="14232300" cy="2955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6000"/>
              <a:t>Even skilled readers can have problems when they are rushed, tired, stressed or reading on a small screen.</a:t>
            </a:r>
            <a:endParaRPr sz="6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grpSp>
        <p:nvGrpSpPr>
          <p:cNvPr id="224" name="Google Shape;224;gd52ad0366c_0_225"/>
          <p:cNvGrpSpPr/>
          <p:nvPr/>
        </p:nvGrpSpPr>
        <p:grpSpPr>
          <a:xfrm>
            <a:off x="3513572" y="1156835"/>
            <a:ext cx="17980177" cy="1015673"/>
            <a:chOff x="1018800" y="1156882"/>
            <a:chExt cx="15033593" cy="594900"/>
          </a:xfrm>
        </p:grpSpPr>
        <p:sp>
          <p:nvSpPr>
            <p:cNvPr id="225" name="Google Shape;225;gd52ad0366c_0_225"/>
            <p:cNvSpPr/>
            <p:nvPr/>
          </p:nvSpPr>
          <p:spPr>
            <a:xfrm>
              <a:off x="1018800" y="1156882"/>
              <a:ext cx="90000" cy="594900"/>
            </a:xfrm>
            <a:prstGeom prst="rect">
              <a:avLst/>
            </a:prstGeom>
            <a:solidFill>
              <a:srgbClr val="56377E"/>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226" name="Google Shape;226;gd52ad0366c_0_225"/>
            <p:cNvSpPr txBox="1"/>
            <p:nvPr/>
          </p:nvSpPr>
          <p:spPr>
            <a:xfrm>
              <a:off x="1475993" y="1224000"/>
              <a:ext cx="145764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Putting Knowledge Into Practice</a:t>
              </a:r>
              <a:endParaRPr b="0" i="0" sz="7200" u="none" cap="none" strike="noStrike">
                <a:solidFill>
                  <a:srgbClr val="000000"/>
                </a:solidFill>
                <a:latin typeface="Arial"/>
                <a:ea typeface="Arial"/>
                <a:cs typeface="Arial"/>
                <a:sym typeface="Arial"/>
              </a:endParaRPr>
            </a:p>
          </p:txBody>
        </p:sp>
      </p:grpSp>
      <p:sp>
        <p:nvSpPr>
          <p:cNvPr id="227" name="Google Shape;227;gd52ad0366c_0_225"/>
          <p:cNvSpPr txBox="1"/>
          <p:nvPr/>
        </p:nvSpPr>
        <p:spPr>
          <a:xfrm>
            <a:off x="406675" y="2843525"/>
            <a:ext cx="19525500" cy="57258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b="1" lang="en-GB" sz="6000"/>
              <a:t>Original:</a:t>
            </a:r>
            <a:r>
              <a:rPr lang="en-GB" sz="6000"/>
              <a:t> "It is suggested that the wire should be connected to the terminal by the engineer when the switch-box assembly is completed."</a:t>
            </a:r>
            <a:endParaRPr sz="6000"/>
          </a:p>
          <a:p>
            <a:pPr indent="0" lvl="0" marL="0" rtl="0" algn="just">
              <a:spcBef>
                <a:spcPts val="0"/>
              </a:spcBef>
              <a:spcAft>
                <a:spcPts val="0"/>
              </a:spcAft>
              <a:buNone/>
            </a:pPr>
            <a:r>
              <a:t/>
            </a:r>
            <a:endParaRPr sz="6000"/>
          </a:p>
          <a:p>
            <a:pPr indent="0" lvl="0" marL="0" rtl="0" algn="just">
              <a:spcBef>
                <a:spcPts val="0"/>
              </a:spcBef>
              <a:spcAft>
                <a:spcPts val="0"/>
              </a:spcAft>
              <a:buNone/>
            </a:pPr>
            <a:r>
              <a:rPr b="1" lang="en-GB" sz="6000"/>
              <a:t>Simplified:</a:t>
            </a:r>
            <a:r>
              <a:rPr lang="en-GB" sz="6000"/>
              <a:t> "We suggest that you connect the wire to the terminal when you finish assembling the switch-box."</a:t>
            </a:r>
            <a:endParaRPr sz="60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67"/>
          <p:cNvSpPr txBox="1"/>
          <p:nvPr/>
        </p:nvSpPr>
        <p:spPr>
          <a:xfrm>
            <a:off x="1476001" y="1113204"/>
            <a:ext cx="10563224" cy="81253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None/>
            </a:pPr>
            <a:r>
              <a:rPr b="1" i="0" lang="en-GB" sz="6600" u="none" cap="none" strike="noStrike">
                <a:solidFill>
                  <a:srgbClr val="414042"/>
                </a:solidFill>
                <a:latin typeface="Arial Black"/>
                <a:ea typeface="Arial Black"/>
                <a:cs typeface="Arial Black"/>
                <a:sym typeface="Arial Black"/>
              </a:rPr>
              <a:t>What shall we study?</a:t>
            </a:r>
            <a:endParaRPr/>
          </a:p>
        </p:txBody>
      </p:sp>
      <p:sp>
        <p:nvSpPr>
          <p:cNvPr id="233" name="Google Shape;233;p67"/>
          <p:cNvSpPr/>
          <p:nvPr/>
        </p:nvSpPr>
        <p:spPr>
          <a:xfrm>
            <a:off x="1018801" y="1200112"/>
            <a:ext cx="152776" cy="595035"/>
          </a:xfrm>
          <a:prstGeom prst="rect">
            <a:avLst/>
          </a:prstGeom>
          <a:solidFill>
            <a:srgbClr val="F15A5D"/>
          </a:solidFill>
          <a:ln>
            <a:noFill/>
          </a:ln>
        </p:spPr>
        <p:txBody>
          <a:bodyPr anchorCtr="0" anchor="ctr" bIns="50800" lIns="50400" spcFirstLastPara="1" rIns="50800" wrap="square" tIns="50800">
            <a:spAutoFit/>
          </a:bodyPr>
          <a:lstStyle/>
          <a:p>
            <a:pPr indent="0" lvl="0" marL="0" marR="0" rtl="0" algn="ctr">
              <a:lnSpc>
                <a:spcPct val="100000"/>
              </a:lnSpc>
              <a:spcBef>
                <a:spcPts val="0"/>
              </a:spcBef>
              <a:spcAft>
                <a:spcPts val="0"/>
              </a:spcAft>
              <a:buNone/>
            </a:pPr>
            <a:r>
              <a:t/>
            </a:r>
            <a:endParaRPr b="0" i="0" sz="3200" u="none" cap="none" strike="noStrike">
              <a:solidFill>
                <a:srgbClr val="FFFFFF"/>
              </a:solidFill>
              <a:latin typeface="Helvetica Neue"/>
              <a:ea typeface="Helvetica Neue"/>
              <a:cs typeface="Helvetica Neue"/>
              <a:sym typeface="Helvetica Neue"/>
            </a:endParaRPr>
          </a:p>
        </p:txBody>
      </p:sp>
      <p:sp>
        <p:nvSpPr>
          <p:cNvPr id="234" name="Google Shape;234;p67"/>
          <p:cNvSpPr/>
          <p:nvPr/>
        </p:nvSpPr>
        <p:spPr>
          <a:xfrm>
            <a:off x="4389120" y="4665476"/>
            <a:ext cx="15240000" cy="4385048"/>
          </a:xfrm>
          <a:prstGeom prst="rect">
            <a:avLst/>
          </a:prstGeom>
          <a:solidFill>
            <a:srgbClr val="FFFFFF"/>
          </a:solidFill>
          <a:ln cap="flat" cmpd="sng" w="25400">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235" name="Google Shape;235;p67"/>
          <p:cNvPicPr preferRelativeResize="0"/>
          <p:nvPr/>
        </p:nvPicPr>
        <p:blipFill rotWithShape="1">
          <a:blip r:embed="rId3">
            <a:alphaModFix/>
          </a:blip>
          <a:srcRect b="34725" l="2271" r="80060" t="34092"/>
          <a:stretch/>
        </p:blipFill>
        <p:spPr>
          <a:xfrm>
            <a:off x="5242560" y="4665476"/>
            <a:ext cx="4419224" cy="4385048"/>
          </a:xfrm>
          <a:prstGeom prst="rect">
            <a:avLst/>
          </a:prstGeom>
          <a:noFill/>
          <a:ln>
            <a:noFill/>
          </a:ln>
        </p:spPr>
      </p:pic>
      <p:pic>
        <p:nvPicPr>
          <p:cNvPr id="236" name="Google Shape;236;p67"/>
          <p:cNvPicPr preferRelativeResize="0"/>
          <p:nvPr/>
        </p:nvPicPr>
        <p:blipFill rotWithShape="1">
          <a:blip r:embed="rId3">
            <a:alphaModFix/>
          </a:blip>
          <a:srcRect b="34725" l="41390" r="22905" t="34092"/>
          <a:stretch/>
        </p:blipFill>
        <p:spPr>
          <a:xfrm>
            <a:off x="9661784" y="4665476"/>
            <a:ext cx="8930640" cy="4385048"/>
          </a:xfrm>
          <a:prstGeom prst="rect">
            <a:avLst/>
          </a:prstGeom>
          <a:noFill/>
          <a:ln>
            <a:noFill/>
          </a:ln>
        </p:spPr>
      </p:pic>
      <p:sp>
        <p:nvSpPr>
          <p:cNvPr id="237" name="Google Shape;237;p67"/>
          <p:cNvSpPr txBox="1"/>
          <p:nvPr/>
        </p:nvSpPr>
        <p:spPr>
          <a:xfrm>
            <a:off x="1476001" y="8390700"/>
            <a:ext cx="7512650" cy="92333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GB" sz="5400" u="none" cap="none" strike="noStrike">
                <a:solidFill>
                  <a:srgbClr val="F15A5D"/>
                </a:solidFill>
                <a:latin typeface="Arial Black"/>
                <a:ea typeface="Arial Black"/>
                <a:cs typeface="Arial Black"/>
                <a:sym typeface="Arial Black"/>
              </a:rPr>
              <a:t>Keep</a:t>
            </a:r>
            <a:endParaRPr b="0" i="0" sz="5400" u="none" cap="none" strike="noStrike">
              <a:solidFill>
                <a:srgbClr val="F15A5D"/>
              </a:solidFill>
              <a:latin typeface="Arial Black"/>
              <a:ea typeface="Arial Black"/>
              <a:cs typeface="Arial Black"/>
              <a:sym typeface="Arial Black"/>
            </a:endParaRPr>
          </a:p>
        </p:txBody>
      </p:sp>
      <p:sp>
        <p:nvSpPr>
          <p:cNvPr id="238" name="Google Shape;238;p67"/>
          <p:cNvSpPr txBox="1"/>
          <p:nvPr/>
        </p:nvSpPr>
        <p:spPr>
          <a:xfrm>
            <a:off x="6817349" y="2991957"/>
            <a:ext cx="9522130" cy="175432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t/>
            </a:r>
            <a:endParaRPr b="0" i="0" sz="5400" u="none" cap="none" strike="noStrike">
              <a:solidFill>
                <a:srgbClr val="1394D1"/>
              </a:solidFill>
              <a:latin typeface="Arial Black"/>
              <a:ea typeface="Arial Black"/>
              <a:cs typeface="Arial Black"/>
              <a:sym typeface="Arial Black"/>
            </a:endParaRPr>
          </a:p>
          <a:p>
            <a:pPr indent="0" lvl="0" marL="0" marR="0" rtl="0" algn="ctr">
              <a:lnSpc>
                <a:spcPct val="100000"/>
              </a:lnSpc>
              <a:spcBef>
                <a:spcPts val="0"/>
              </a:spcBef>
              <a:spcAft>
                <a:spcPts val="0"/>
              </a:spcAft>
              <a:buNone/>
            </a:pPr>
            <a:r>
              <a:rPr b="0" i="0" lang="en-GB" sz="5400" u="none" cap="none" strike="noStrike">
                <a:solidFill>
                  <a:srgbClr val="059B8C"/>
                </a:solidFill>
                <a:latin typeface="Arial Black"/>
                <a:ea typeface="Arial Black"/>
                <a:cs typeface="Arial Black"/>
                <a:sym typeface="Arial Black"/>
              </a:rPr>
              <a:t>Pay</a:t>
            </a:r>
            <a:endParaRPr b="0" i="0" sz="5400" u="none" cap="none" strike="noStrike">
              <a:solidFill>
                <a:srgbClr val="059B8C"/>
              </a:solidFill>
              <a:latin typeface="Arial Black"/>
              <a:ea typeface="Arial Black"/>
              <a:cs typeface="Arial Black"/>
              <a:sym typeface="Arial Black"/>
            </a:endParaRPr>
          </a:p>
        </p:txBody>
      </p:sp>
      <p:sp>
        <p:nvSpPr>
          <p:cNvPr id="239" name="Google Shape;239;p67"/>
          <p:cNvSpPr txBox="1"/>
          <p:nvPr/>
        </p:nvSpPr>
        <p:spPr>
          <a:xfrm>
            <a:off x="16559194" y="5934670"/>
            <a:ext cx="6452455" cy="92333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0" i="0" lang="en-GB" sz="5400" u="none" cap="none" strike="noStrike">
                <a:solidFill>
                  <a:srgbClr val="531D56"/>
                </a:solidFill>
                <a:latin typeface="Arial Black"/>
                <a:ea typeface="Arial Black"/>
                <a:cs typeface="Arial Black"/>
                <a:sym typeface="Arial Black"/>
              </a:rPr>
              <a:t>Use</a:t>
            </a:r>
            <a:endParaRPr b="0" i="0" sz="5400" u="none" cap="none" strike="noStrike">
              <a:solidFill>
                <a:srgbClr val="531D56"/>
              </a:solidFill>
              <a:latin typeface="Arial Black"/>
              <a:ea typeface="Arial Black"/>
              <a:cs typeface="Arial Black"/>
              <a:sym typeface="Arial Bla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237"/>
                                        </p:tgtEl>
                                        <p:attrNameLst>
                                          <p:attrName>style.visibility</p:attrName>
                                        </p:attrNameLst>
                                      </p:cBhvr>
                                      <p:to>
                                        <p:strVal val="visible"/>
                                      </p:to>
                                    </p:set>
                                    <p:animEffect filter="fade" transition="in">
                                      <p:cBhvr>
                                        <p:cTn dur="1500"/>
                                        <p:tgtEl>
                                          <p:spTgt spid="237"/>
                                        </p:tgtEl>
                                      </p:cBhvr>
                                    </p:animEffect>
                                  </p:childTnLst>
                                </p:cTn>
                              </p:par>
                            </p:childTnLst>
                          </p:cTn>
                        </p:par>
                        <p:par>
                          <p:cTn fill="hold">
                            <p:stCondLst>
                              <p:cond delay="1500"/>
                            </p:stCondLst>
                            <p:childTnLst>
                              <p:par>
                                <p:cTn fill="hold" nodeType="afterEffect" presetClass="entr" presetID="10" presetSubtype="0">
                                  <p:stCondLst>
                                    <p:cond delay="0"/>
                                  </p:stCondLst>
                                  <p:childTnLst>
                                    <p:set>
                                      <p:cBhvr>
                                        <p:cTn dur="1" fill="hold">
                                          <p:stCondLst>
                                            <p:cond delay="0"/>
                                          </p:stCondLst>
                                        </p:cTn>
                                        <p:tgtEl>
                                          <p:spTgt spid="238"/>
                                        </p:tgtEl>
                                        <p:attrNameLst>
                                          <p:attrName>style.visibility</p:attrName>
                                        </p:attrNameLst>
                                      </p:cBhvr>
                                      <p:to>
                                        <p:strVal val="visible"/>
                                      </p:to>
                                    </p:set>
                                    <p:animEffect filter="fade" transition="in">
                                      <p:cBhvr>
                                        <p:cTn dur="1500"/>
                                        <p:tgtEl>
                                          <p:spTgt spid="238"/>
                                        </p:tgtEl>
                                      </p:cBhvr>
                                    </p:animEffect>
                                  </p:childTnLst>
                                </p:cTn>
                              </p:par>
                            </p:childTnLst>
                          </p:cTn>
                        </p:par>
                        <p:par>
                          <p:cTn fill="hold">
                            <p:stCondLst>
                              <p:cond delay="3000"/>
                            </p:stCondLst>
                            <p:childTnLst>
                              <p:par>
                                <p:cTn fill="hold" nodeType="afterEffect" presetClass="entr" presetID="10" presetSubtype="0">
                                  <p:stCondLst>
                                    <p:cond delay="0"/>
                                  </p:stCondLst>
                                  <p:childTnLst>
                                    <p:set>
                                      <p:cBhvr>
                                        <p:cTn dur="1" fill="hold">
                                          <p:stCondLst>
                                            <p:cond delay="0"/>
                                          </p:stCondLst>
                                        </p:cTn>
                                        <p:tgtEl>
                                          <p:spTgt spid="239"/>
                                        </p:tgtEl>
                                        <p:attrNameLst>
                                          <p:attrName>style.visibility</p:attrName>
                                        </p:attrNameLst>
                                      </p:cBhvr>
                                      <p:to>
                                        <p:strVal val="visible"/>
                                      </p:to>
                                    </p:set>
                                    <p:animEffect filter="fade" transition="in">
                                      <p:cBhvr>
                                        <p:cTn dur="1500"/>
                                        <p:tgtEl>
                                          <p:spTgt spid="2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pic>
        <p:nvPicPr>
          <p:cNvPr descr="Image" id="244" name="Google Shape;244;p19"/>
          <p:cNvPicPr preferRelativeResize="0"/>
          <p:nvPr/>
        </p:nvPicPr>
        <p:blipFill rotWithShape="1">
          <a:blip r:embed="rId3">
            <a:alphaModFix/>
          </a:blip>
          <a:srcRect b="0" l="0" r="0" t="0"/>
          <a:stretch/>
        </p:blipFill>
        <p:spPr>
          <a:xfrm>
            <a:off x="8545036" y="11224573"/>
            <a:ext cx="7293929" cy="1685012"/>
          </a:xfrm>
          <a:prstGeom prst="rect">
            <a:avLst/>
          </a:prstGeom>
          <a:noFill/>
          <a:ln>
            <a:noFill/>
          </a:ln>
        </p:spPr>
      </p:pic>
      <p:sp>
        <p:nvSpPr>
          <p:cNvPr id="245" name="Google Shape;245;p19"/>
          <p:cNvSpPr txBox="1"/>
          <p:nvPr/>
        </p:nvSpPr>
        <p:spPr>
          <a:xfrm>
            <a:off x="7164000" y="2339756"/>
            <a:ext cx="10286470" cy="3992888"/>
          </a:xfrm>
          <a:prstGeom prst="rect">
            <a:avLst/>
          </a:prstGeom>
          <a:noFill/>
          <a:ln>
            <a:noFill/>
          </a:ln>
        </p:spPr>
        <p:txBody>
          <a:bodyPr anchorCtr="0" anchor="ctr" bIns="50800" lIns="50800" spcFirstLastPara="1" rIns="50800" wrap="square" tIns="50800">
            <a:spAutoFit/>
          </a:bodyPr>
          <a:lstStyle/>
          <a:p>
            <a:pPr indent="0" lvl="0" marL="0" marR="0" rtl="0" algn="ctr">
              <a:lnSpc>
                <a:spcPct val="80000"/>
              </a:lnSpc>
              <a:spcBef>
                <a:spcPts val="0"/>
              </a:spcBef>
              <a:spcAft>
                <a:spcPts val="0"/>
              </a:spcAft>
              <a:buClr>
                <a:srgbClr val="FFFFFF"/>
              </a:buClr>
              <a:buSzPts val="15800"/>
              <a:buFont typeface="Arial Black"/>
              <a:buNone/>
            </a:pPr>
            <a:r>
              <a:rPr b="1" i="0" lang="en-GB" sz="15800" u="none" cap="none" strike="noStrike">
                <a:solidFill>
                  <a:srgbClr val="FFFFFF"/>
                </a:solidFill>
                <a:latin typeface="Arial Black"/>
                <a:ea typeface="Arial Black"/>
                <a:cs typeface="Arial Black"/>
                <a:sym typeface="Arial Black"/>
              </a:rPr>
              <a:t>THANK YOU!</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
          <p:cNvSpPr txBox="1"/>
          <p:nvPr/>
        </p:nvSpPr>
        <p:spPr>
          <a:xfrm>
            <a:off x="4358640" y="2464020"/>
            <a:ext cx="20025360" cy="3266220"/>
          </a:xfrm>
          <a:prstGeom prst="rect">
            <a:avLst/>
          </a:prstGeom>
          <a:noFill/>
          <a:ln>
            <a:noFill/>
          </a:ln>
        </p:spPr>
        <p:txBody>
          <a:bodyPr anchorCtr="0" anchor="t" bIns="0" lIns="0" spcFirstLastPara="1" rIns="0" wrap="square" tIns="0">
            <a:noAutofit/>
          </a:bodyPr>
          <a:lstStyle/>
          <a:p>
            <a:pPr indent="0" lvl="0" marL="0" marR="0" rtl="0" algn="l">
              <a:lnSpc>
                <a:spcPct val="110000"/>
              </a:lnSpc>
              <a:spcBef>
                <a:spcPts val="0"/>
              </a:spcBef>
              <a:spcAft>
                <a:spcPts val="0"/>
              </a:spcAft>
              <a:buClr>
                <a:schemeClr val="lt1"/>
              </a:buClr>
              <a:buSzPts val="7200"/>
              <a:buFont typeface="Arial Black"/>
              <a:buNone/>
            </a:pPr>
            <a:r>
              <a:rPr b="1" i="0" lang="en-GB" sz="8800" u="none" cap="none" strike="noStrike">
                <a:solidFill>
                  <a:srgbClr val="FFFFFF"/>
                </a:solidFill>
                <a:latin typeface="Arial Black"/>
                <a:ea typeface="Arial Black"/>
                <a:cs typeface="Arial Black"/>
                <a:sym typeface="Arial Black"/>
              </a:rPr>
              <a:t>What is Technical English and Why Should You Learn It?</a:t>
            </a:r>
            <a:endParaRPr b="1" i="0" sz="8800" u="none" cap="none" strike="noStrike">
              <a:solidFill>
                <a:srgbClr val="FFFFFF"/>
              </a:solidFill>
              <a:latin typeface="Arial Black"/>
              <a:ea typeface="Arial Black"/>
              <a:cs typeface="Arial Black"/>
              <a:sym typeface="Arial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64"/>
          <p:cNvSpPr txBox="1"/>
          <p:nvPr/>
        </p:nvSpPr>
        <p:spPr>
          <a:xfrm>
            <a:off x="1476001" y="1113204"/>
            <a:ext cx="10563224" cy="81253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None/>
            </a:pPr>
            <a:r>
              <a:rPr b="1" i="0" lang="en-GB" sz="6600" u="none" cap="none" strike="noStrike">
                <a:solidFill>
                  <a:srgbClr val="414042"/>
                </a:solidFill>
                <a:latin typeface="Arial Black"/>
                <a:ea typeface="Arial Black"/>
                <a:cs typeface="Arial Black"/>
                <a:sym typeface="Arial Black"/>
              </a:rPr>
              <a:t>What shall we study?</a:t>
            </a:r>
            <a:endParaRPr/>
          </a:p>
        </p:txBody>
      </p:sp>
      <p:sp>
        <p:nvSpPr>
          <p:cNvPr id="106" name="Google Shape;106;p64"/>
          <p:cNvSpPr/>
          <p:nvPr/>
        </p:nvSpPr>
        <p:spPr>
          <a:xfrm>
            <a:off x="1018801" y="1200112"/>
            <a:ext cx="152776" cy="595035"/>
          </a:xfrm>
          <a:prstGeom prst="rect">
            <a:avLst/>
          </a:prstGeom>
          <a:solidFill>
            <a:srgbClr val="F15A5D"/>
          </a:solidFill>
          <a:ln>
            <a:noFill/>
          </a:ln>
        </p:spPr>
        <p:txBody>
          <a:bodyPr anchorCtr="0" anchor="ctr" bIns="50800" lIns="50400" spcFirstLastPara="1" rIns="50800" wrap="square" tIns="50800">
            <a:spAutoFit/>
          </a:bodyPr>
          <a:lstStyle/>
          <a:p>
            <a:pPr indent="0" lvl="0" marL="0" marR="0" rtl="0" algn="ctr">
              <a:lnSpc>
                <a:spcPct val="100000"/>
              </a:lnSpc>
              <a:spcBef>
                <a:spcPts val="0"/>
              </a:spcBef>
              <a:spcAft>
                <a:spcPts val="0"/>
              </a:spcAft>
              <a:buNone/>
            </a:pPr>
            <a:r>
              <a:t/>
            </a:r>
            <a:endParaRPr b="0" i="0" sz="3200" u="none" cap="none" strike="noStrike">
              <a:solidFill>
                <a:srgbClr val="FFFFFF"/>
              </a:solidFill>
              <a:latin typeface="Helvetica Neue"/>
              <a:ea typeface="Helvetica Neue"/>
              <a:cs typeface="Helvetica Neue"/>
              <a:sym typeface="Helvetica Neue"/>
            </a:endParaRPr>
          </a:p>
        </p:txBody>
      </p:sp>
      <p:sp>
        <p:nvSpPr>
          <p:cNvPr id="107" name="Google Shape;107;p64"/>
          <p:cNvSpPr/>
          <p:nvPr/>
        </p:nvSpPr>
        <p:spPr>
          <a:xfrm>
            <a:off x="4389120" y="4665476"/>
            <a:ext cx="15240000" cy="4385048"/>
          </a:xfrm>
          <a:prstGeom prst="rect">
            <a:avLst/>
          </a:prstGeom>
          <a:solidFill>
            <a:srgbClr val="FFFFFF"/>
          </a:solidFill>
          <a:ln cap="flat" cmpd="sng" w="25400">
            <a:solidFill>
              <a:srgbClr val="FFFFF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108" name="Google Shape;108;p64"/>
          <p:cNvPicPr preferRelativeResize="0"/>
          <p:nvPr/>
        </p:nvPicPr>
        <p:blipFill rotWithShape="1">
          <a:blip r:embed="rId3">
            <a:alphaModFix/>
          </a:blip>
          <a:srcRect b="34725" l="2271" r="80060" t="34092"/>
          <a:stretch/>
        </p:blipFill>
        <p:spPr>
          <a:xfrm>
            <a:off x="5242560" y="4665476"/>
            <a:ext cx="4419224" cy="4385048"/>
          </a:xfrm>
          <a:prstGeom prst="rect">
            <a:avLst/>
          </a:prstGeom>
          <a:noFill/>
          <a:ln>
            <a:noFill/>
          </a:ln>
        </p:spPr>
      </p:pic>
      <p:pic>
        <p:nvPicPr>
          <p:cNvPr id="109" name="Google Shape;109;p64"/>
          <p:cNvPicPr preferRelativeResize="0"/>
          <p:nvPr/>
        </p:nvPicPr>
        <p:blipFill rotWithShape="1">
          <a:blip r:embed="rId3">
            <a:alphaModFix/>
          </a:blip>
          <a:srcRect b="34725" l="41390" r="22905" t="34092"/>
          <a:stretch/>
        </p:blipFill>
        <p:spPr>
          <a:xfrm>
            <a:off x="9661784" y="4665476"/>
            <a:ext cx="8930640" cy="438504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grpSp>
        <p:nvGrpSpPr>
          <p:cNvPr id="114" name="Google Shape;114;gd52ad0366c_0_70"/>
          <p:cNvGrpSpPr/>
          <p:nvPr/>
        </p:nvGrpSpPr>
        <p:grpSpPr>
          <a:xfrm>
            <a:off x="3513572" y="1156835"/>
            <a:ext cx="16415814" cy="1015673"/>
            <a:chOff x="1018800" y="1156882"/>
            <a:chExt cx="13725597" cy="594900"/>
          </a:xfrm>
        </p:grpSpPr>
        <p:sp>
          <p:nvSpPr>
            <p:cNvPr id="115" name="Google Shape;115;gd52ad0366c_0_70"/>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16" name="Google Shape;116;gd52ad0366c_0_70"/>
            <p:cNvSpPr txBox="1"/>
            <p:nvPr/>
          </p:nvSpPr>
          <p:spPr>
            <a:xfrm>
              <a:off x="1475997" y="1224000"/>
              <a:ext cx="132684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Abbreviations: </a:t>
              </a:r>
              <a:r>
                <a:rPr b="1" lang="en-GB" sz="7200">
                  <a:solidFill>
                    <a:srgbClr val="059B8C"/>
                  </a:solidFill>
                  <a:latin typeface="Arial Black"/>
                  <a:ea typeface="Arial Black"/>
                  <a:cs typeface="Arial Black"/>
                  <a:sym typeface="Arial Black"/>
                </a:rPr>
                <a:t>Everyday Use</a:t>
              </a:r>
              <a:r>
                <a:rPr b="1" lang="en-GB" sz="7200">
                  <a:solidFill>
                    <a:srgbClr val="414042"/>
                  </a:solidFill>
                  <a:latin typeface="Arial Black"/>
                  <a:ea typeface="Arial Black"/>
                  <a:cs typeface="Arial Black"/>
                  <a:sym typeface="Arial Black"/>
                </a:rPr>
                <a:t> </a:t>
              </a:r>
              <a:endParaRPr b="0" i="0" sz="7200" u="none" cap="none" strike="noStrike">
                <a:solidFill>
                  <a:srgbClr val="000000"/>
                </a:solidFill>
                <a:latin typeface="Arial"/>
                <a:ea typeface="Arial"/>
                <a:cs typeface="Arial"/>
                <a:sym typeface="Arial"/>
              </a:endParaRPr>
            </a:p>
          </p:txBody>
        </p:sp>
      </p:grpSp>
      <p:sp>
        <p:nvSpPr>
          <p:cNvPr id="117" name="Google Shape;117;gd52ad0366c_0_70"/>
          <p:cNvSpPr txBox="1"/>
          <p:nvPr/>
        </p:nvSpPr>
        <p:spPr>
          <a:xfrm>
            <a:off x="3513575" y="4085050"/>
            <a:ext cx="15633000" cy="4802400"/>
          </a:xfrm>
          <a:prstGeom prst="rect">
            <a:avLst/>
          </a:prstGeom>
          <a:noFill/>
          <a:ln>
            <a:noFill/>
          </a:ln>
        </p:spPr>
        <p:txBody>
          <a:bodyPr anchorCtr="0" anchor="t" bIns="91425" lIns="91425" spcFirstLastPara="1" rIns="91425" wrap="square" tIns="91425">
            <a:spAutoFit/>
          </a:bodyPr>
          <a:lstStyle/>
          <a:p>
            <a:pPr indent="-609600" lvl="0" marL="269999" rtl="0" algn="just">
              <a:spcBef>
                <a:spcPts val="0"/>
              </a:spcBef>
              <a:spcAft>
                <a:spcPts val="0"/>
              </a:spcAft>
              <a:buSzPts val="6000"/>
              <a:buChar char="●"/>
            </a:pPr>
            <a:r>
              <a:rPr lang="en-GB" sz="6000">
                <a:highlight>
                  <a:srgbClr val="FFFFFF"/>
                </a:highlight>
              </a:rPr>
              <a:t>Mr. - Mister</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Mrs. - Mistress  </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tel. - telephone</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temp. - temperature or temporary</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vs. - versus</a:t>
            </a:r>
            <a:endParaRPr sz="6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grpSp>
        <p:nvGrpSpPr>
          <p:cNvPr id="122" name="Google Shape;122;gd52ad0366c_0_125"/>
          <p:cNvGrpSpPr/>
          <p:nvPr/>
        </p:nvGrpSpPr>
        <p:grpSpPr>
          <a:xfrm>
            <a:off x="3513572" y="1156835"/>
            <a:ext cx="17407324" cy="1887792"/>
            <a:chOff x="1018800" y="1156882"/>
            <a:chExt cx="14554619" cy="1105718"/>
          </a:xfrm>
        </p:grpSpPr>
        <p:sp>
          <p:nvSpPr>
            <p:cNvPr id="123" name="Google Shape;123;gd52ad0366c_0_125"/>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24" name="Google Shape;124;gd52ad0366c_0_125"/>
            <p:cNvSpPr txBox="1"/>
            <p:nvPr/>
          </p:nvSpPr>
          <p:spPr>
            <a:xfrm>
              <a:off x="1701119" y="1224000"/>
              <a:ext cx="13872300" cy="10386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Abbreviations: </a:t>
              </a:r>
              <a:endParaRPr b="1" sz="7200">
                <a:solidFill>
                  <a:srgbClr val="414042"/>
                </a:solidFill>
                <a:latin typeface="Arial Black"/>
                <a:ea typeface="Arial Black"/>
                <a:cs typeface="Arial Black"/>
                <a:sym typeface="Arial Black"/>
              </a:endParaRPr>
            </a:p>
            <a:p>
              <a:pPr indent="0" lvl="0" marL="0" marR="0" rtl="0" algn="l">
                <a:lnSpc>
                  <a:spcPct val="80000"/>
                </a:lnSpc>
                <a:spcBef>
                  <a:spcPts val="0"/>
                </a:spcBef>
                <a:spcAft>
                  <a:spcPts val="0"/>
                </a:spcAft>
                <a:buClr>
                  <a:srgbClr val="414042"/>
                </a:buClr>
                <a:buSzPts val="4800"/>
                <a:buFont typeface="Arial Black"/>
                <a:buNone/>
              </a:pPr>
              <a:r>
                <a:rPr b="1" lang="en-GB" sz="7200">
                  <a:solidFill>
                    <a:srgbClr val="059B8C"/>
                  </a:solidFill>
                  <a:latin typeface="Arial Black"/>
                  <a:ea typeface="Arial Black"/>
                  <a:cs typeface="Arial Black"/>
                  <a:sym typeface="Arial Black"/>
                </a:rPr>
                <a:t>Cooking and Baking</a:t>
              </a:r>
              <a:r>
                <a:rPr b="1" lang="en-GB" sz="7200">
                  <a:solidFill>
                    <a:srgbClr val="414042"/>
                  </a:solidFill>
                  <a:latin typeface="Arial Black"/>
                  <a:ea typeface="Arial Black"/>
                  <a:cs typeface="Arial Black"/>
                  <a:sym typeface="Arial Black"/>
                </a:rPr>
                <a:t> </a:t>
              </a:r>
              <a:endParaRPr b="0" i="0" sz="7200" u="none" cap="none" strike="noStrike">
                <a:solidFill>
                  <a:srgbClr val="000000"/>
                </a:solidFill>
                <a:latin typeface="Arial"/>
                <a:ea typeface="Arial"/>
                <a:cs typeface="Arial"/>
                <a:sym typeface="Arial"/>
              </a:endParaRPr>
            </a:p>
          </p:txBody>
        </p:sp>
      </p:grpSp>
      <p:sp>
        <p:nvSpPr>
          <p:cNvPr id="125" name="Google Shape;125;gd52ad0366c_0_125"/>
          <p:cNvSpPr txBox="1"/>
          <p:nvPr/>
        </p:nvSpPr>
        <p:spPr>
          <a:xfrm>
            <a:off x="3513575" y="3864775"/>
            <a:ext cx="15633000" cy="6649500"/>
          </a:xfrm>
          <a:prstGeom prst="rect">
            <a:avLst/>
          </a:prstGeom>
          <a:noFill/>
          <a:ln>
            <a:noFill/>
          </a:ln>
        </p:spPr>
        <p:txBody>
          <a:bodyPr anchorCtr="0" anchor="t" bIns="91425" lIns="91425" spcFirstLastPara="1" rIns="91425" wrap="square" tIns="91425">
            <a:spAutoFit/>
          </a:bodyPr>
          <a:lstStyle/>
          <a:p>
            <a:pPr indent="-609600" lvl="0" marL="269999" rtl="0" algn="just">
              <a:spcBef>
                <a:spcPts val="0"/>
              </a:spcBef>
              <a:spcAft>
                <a:spcPts val="0"/>
              </a:spcAft>
              <a:buSzPts val="6000"/>
              <a:buChar char="●"/>
            </a:pPr>
            <a:r>
              <a:rPr lang="en-GB" sz="6000">
                <a:highlight>
                  <a:srgbClr val="FFFFFF"/>
                </a:highlight>
              </a:rPr>
              <a:t>tsp or t - teaspoon/teaspoons</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tbs, tbsp or T - tablespoon/tablespoons</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c - cup/cups</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gal - gallon</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lb - pound/pounds</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pt - pint</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qt - quart</a:t>
            </a:r>
            <a:endParaRPr sz="6000">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grpSp>
        <p:nvGrpSpPr>
          <p:cNvPr id="130" name="Google Shape;130;gd52ad0366c_0_134"/>
          <p:cNvGrpSpPr/>
          <p:nvPr/>
        </p:nvGrpSpPr>
        <p:grpSpPr>
          <a:xfrm>
            <a:off x="3513572" y="1156835"/>
            <a:ext cx="17407533" cy="1015673"/>
            <a:chOff x="1018800" y="1156882"/>
            <a:chExt cx="14554793" cy="594900"/>
          </a:xfrm>
        </p:grpSpPr>
        <p:sp>
          <p:nvSpPr>
            <p:cNvPr id="131" name="Google Shape;131;gd52ad0366c_0_134"/>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32" name="Google Shape;132;gd52ad0366c_0_134"/>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Abbreviations: </a:t>
              </a:r>
              <a:r>
                <a:rPr b="1" lang="en-GB" sz="7200">
                  <a:solidFill>
                    <a:srgbClr val="059B8C"/>
                  </a:solidFill>
                  <a:latin typeface="Arial Black"/>
                  <a:ea typeface="Arial Black"/>
                  <a:cs typeface="Arial Black"/>
                  <a:sym typeface="Arial Black"/>
                </a:rPr>
                <a:t>Social Media (½)</a:t>
              </a:r>
              <a:endParaRPr b="0" i="0" sz="7200" u="none" cap="none" strike="noStrike">
                <a:solidFill>
                  <a:srgbClr val="000000"/>
                </a:solidFill>
                <a:latin typeface="Arial"/>
                <a:ea typeface="Arial"/>
                <a:cs typeface="Arial"/>
                <a:sym typeface="Arial"/>
              </a:endParaRPr>
            </a:p>
          </p:txBody>
        </p:sp>
      </p:grpSp>
      <p:sp>
        <p:nvSpPr>
          <p:cNvPr id="133" name="Google Shape;133;gd52ad0366c_0_134"/>
          <p:cNvSpPr txBox="1"/>
          <p:nvPr/>
        </p:nvSpPr>
        <p:spPr>
          <a:xfrm>
            <a:off x="3513575" y="3071550"/>
            <a:ext cx="15633000" cy="6649500"/>
          </a:xfrm>
          <a:prstGeom prst="rect">
            <a:avLst/>
          </a:prstGeom>
          <a:noFill/>
          <a:ln>
            <a:noFill/>
          </a:ln>
        </p:spPr>
        <p:txBody>
          <a:bodyPr anchorCtr="0" anchor="t" bIns="91425" lIns="91425" spcFirstLastPara="1" rIns="91425" wrap="square" tIns="91425">
            <a:spAutoFit/>
          </a:bodyPr>
          <a:lstStyle/>
          <a:p>
            <a:pPr indent="-609600" lvl="0" marL="269999" rtl="0" algn="just">
              <a:spcBef>
                <a:spcPts val="0"/>
              </a:spcBef>
              <a:spcAft>
                <a:spcPts val="0"/>
              </a:spcAft>
              <a:buSzPts val="6000"/>
              <a:buChar char="●"/>
            </a:pPr>
            <a:r>
              <a:rPr lang="en-GB" sz="6000">
                <a:highlight>
                  <a:srgbClr val="FFFFFF"/>
                </a:highlight>
              </a:rPr>
              <a:t>LMK - let me know</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NVM - nevermind</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TBH - to be honest</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BRB - be right back</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CUL - see you later</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LOL - laugh out loud</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BTW - by the way</a:t>
            </a:r>
            <a:endParaRPr sz="6000">
              <a:highlight>
                <a:srgbClr val="FFFFFF"/>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grpSp>
        <p:nvGrpSpPr>
          <p:cNvPr id="138" name="Google Shape;138;gd52ad0366c_0_143"/>
          <p:cNvGrpSpPr/>
          <p:nvPr/>
        </p:nvGrpSpPr>
        <p:grpSpPr>
          <a:xfrm>
            <a:off x="3513572" y="1156835"/>
            <a:ext cx="17407533" cy="1015673"/>
            <a:chOff x="1018800" y="1156882"/>
            <a:chExt cx="14554793" cy="594900"/>
          </a:xfrm>
        </p:grpSpPr>
        <p:sp>
          <p:nvSpPr>
            <p:cNvPr id="139" name="Google Shape;139;gd52ad0366c_0_143"/>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40" name="Google Shape;140;gd52ad0366c_0_143"/>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Abbreviations: </a:t>
              </a:r>
              <a:r>
                <a:rPr b="1" lang="en-GB" sz="7200">
                  <a:solidFill>
                    <a:srgbClr val="059B8C"/>
                  </a:solidFill>
                  <a:latin typeface="Arial Black"/>
                  <a:ea typeface="Arial Black"/>
                  <a:cs typeface="Arial Black"/>
                  <a:sym typeface="Arial Black"/>
                </a:rPr>
                <a:t>Social Media </a:t>
              </a:r>
              <a:r>
                <a:rPr b="1" lang="en-GB" sz="6000">
                  <a:solidFill>
                    <a:srgbClr val="059B8C"/>
                  </a:solidFill>
                  <a:latin typeface="Arial Black"/>
                  <a:ea typeface="Arial Black"/>
                  <a:cs typeface="Arial Black"/>
                  <a:sym typeface="Arial Black"/>
                </a:rPr>
                <a:t>(2/2)</a:t>
              </a:r>
              <a:r>
                <a:rPr b="1" lang="en-GB" sz="7200">
                  <a:solidFill>
                    <a:srgbClr val="059B8C"/>
                  </a:solidFill>
                  <a:latin typeface="Arial Black"/>
                  <a:ea typeface="Arial Black"/>
                  <a:cs typeface="Arial Black"/>
                  <a:sym typeface="Arial Black"/>
                </a:rPr>
                <a:t> </a:t>
              </a:r>
              <a:endParaRPr b="0" i="0" sz="7200" u="none" cap="none" strike="noStrike">
                <a:solidFill>
                  <a:srgbClr val="000000"/>
                </a:solidFill>
                <a:latin typeface="Arial"/>
                <a:ea typeface="Arial"/>
                <a:cs typeface="Arial"/>
                <a:sym typeface="Arial"/>
              </a:endParaRPr>
            </a:p>
          </p:txBody>
        </p:sp>
      </p:grpSp>
      <p:sp>
        <p:nvSpPr>
          <p:cNvPr id="141" name="Google Shape;141;gd52ad0366c_0_143"/>
          <p:cNvSpPr txBox="1"/>
          <p:nvPr/>
        </p:nvSpPr>
        <p:spPr>
          <a:xfrm>
            <a:off x="3513575" y="3071550"/>
            <a:ext cx="15633000" cy="6649500"/>
          </a:xfrm>
          <a:prstGeom prst="rect">
            <a:avLst/>
          </a:prstGeom>
          <a:noFill/>
          <a:ln>
            <a:noFill/>
          </a:ln>
        </p:spPr>
        <p:txBody>
          <a:bodyPr anchorCtr="0" anchor="t" bIns="91425" lIns="91425" spcFirstLastPara="1" rIns="91425" wrap="square" tIns="91425">
            <a:spAutoFit/>
          </a:bodyPr>
          <a:lstStyle/>
          <a:p>
            <a:pPr indent="-609600" lvl="0" marL="269999" rtl="0" algn="just">
              <a:spcBef>
                <a:spcPts val="0"/>
              </a:spcBef>
              <a:spcAft>
                <a:spcPts val="0"/>
              </a:spcAft>
              <a:buSzPts val="6000"/>
              <a:buChar char="●"/>
            </a:pPr>
            <a:r>
              <a:rPr lang="en-GB" sz="6000">
                <a:highlight>
                  <a:srgbClr val="FFFFFF"/>
                </a:highlight>
              </a:rPr>
              <a:t>IMO - in my opinion</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IMHO - in my humble opinion</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IDK - I don’t know</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YOLO - You Only Live Once</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NP - no problem</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ROFL - rolling on the floor laughing</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TY - thank you</a:t>
            </a:r>
            <a:endParaRPr sz="6000">
              <a:highlight>
                <a:srgbClr val="FFFFFF"/>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grpSp>
        <p:nvGrpSpPr>
          <p:cNvPr id="146" name="Google Shape;146;gd52ad0366c_0_152"/>
          <p:cNvGrpSpPr/>
          <p:nvPr/>
        </p:nvGrpSpPr>
        <p:grpSpPr>
          <a:xfrm>
            <a:off x="3513572" y="1156835"/>
            <a:ext cx="17407533" cy="1015673"/>
            <a:chOff x="1018800" y="1156882"/>
            <a:chExt cx="14554793" cy="594900"/>
          </a:xfrm>
        </p:grpSpPr>
        <p:sp>
          <p:nvSpPr>
            <p:cNvPr id="147" name="Google Shape;147;gd52ad0366c_0_152"/>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48" name="Google Shape;148;gd52ad0366c_0_152"/>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Abbreviations: </a:t>
              </a:r>
              <a:r>
                <a:rPr b="1" lang="en-GB" sz="7200">
                  <a:solidFill>
                    <a:srgbClr val="059B8C"/>
                  </a:solidFill>
                  <a:latin typeface="Arial Black"/>
                  <a:ea typeface="Arial Black"/>
                  <a:cs typeface="Arial Black"/>
                  <a:sym typeface="Arial Black"/>
                </a:rPr>
                <a:t>Business Text</a:t>
              </a:r>
              <a:r>
                <a:rPr b="1" lang="en-GB" sz="7200">
                  <a:solidFill>
                    <a:srgbClr val="059B8C"/>
                  </a:solidFill>
                  <a:latin typeface="Arial Black"/>
                  <a:ea typeface="Arial Black"/>
                  <a:cs typeface="Arial Black"/>
                  <a:sym typeface="Arial Black"/>
                </a:rPr>
                <a:t> </a:t>
              </a:r>
              <a:endParaRPr b="0" i="0" sz="7200" u="none" cap="none" strike="noStrike">
                <a:solidFill>
                  <a:srgbClr val="000000"/>
                </a:solidFill>
                <a:latin typeface="Arial"/>
                <a:ea typeface="Arial"/>
                <a:cs typeface="Arial"/>
                <a:sym typeface="Arial"/>
              </a:endParaRPr>
            </a:p>
          </p:txBody>
        </p:sp>
      </p:grpSp>
      <p:sp>
        <p:nvSpPr>
          <p:cNvPr id="149" name="Google Shape;149;gd52ad0366c_0_152"/>
          <p:cNvSpPr txBox="1"/>
          <p:nvPr/>
        </p:nvSpPr>
        <p:spPr>
          <a:xfrm>
            <a:off x="3513575" y="3071550"/>
            <a:ext cx="15633000" cy="5725800"/>
          </a:xfrm>
          <a:prstGeom prst="rect">
            <a:avLst/>
          </a:prstGeom>
          <a:noFill/>
          <a:ln>
            <a:noFill/>
          </a:ln>
        </p:spPr>
        <p:txBody>
          <a:bodyPr anchorCtr="0" anchor="t" bIns="91425" lIns="91425" spcFirstLastPara="1" rIns="91425" wrap="square" tIns="91425">
            <a:spAutoFit/>
          </a:bodyPr>
          <a:lstStyle/>
          <a:p>
            <a:pPr indent="-609600" lvl="0" marL="269999" rtl="0" algn="just">
              <a:spcBef>
                <a:spcPts val="0"/>
              </a:spcBef>
              <a:spcAft>
                <a:spcPts val="0"/>
              </a:spcAft>
              <a:buSzPts val="6000"/>
              <a:buChar char="●"/>
            </a:pPr>
            <a:r>
              <a:rPr lang="en-GB" sz="6000">
                <a:highlight>
                  <a:srgbClr val="FFFFFF"/>
                </a:highlight>
              </a:rPr>
              <a:t>FAQ - frequently asked question</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AKA - also known as</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ASAP -  as soon as possible</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DIY - do it yourself</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NP - no problem</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TIA -thanks in advance</a:t>
            </a:r>
            <a:endParaRPr sz="6000">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grpSp>
        <p:nvGrpSpPr>
          <p:cNvPr id="154" name="Google Shape;154;gd52ad0366c_0_161"/>
          <p:cNvGrpSpPr/>
          <p:nvPr/>
        </p:nvGrpSpPr>
        <p:grpSpPr>
          <a:xfrm>
            <a:off x="3513572" y="1156835"/>
            <a:ext cx="17407533" cy="1015673"/>
            <a:chOff x="1018800" y="1156882"/>
            <a:chExt cx="14554793" cy="594900"/>
          </a:xfrm>
        </p:grpSpPr>
        <p:sp>
          <p:nvSpPr>
            <p:cNvPr id="155" name="Google Shape;155;gd52ad0366c_0_161"/>
            <p:cNvSpPr/>
            <p:nvPr/>
          </p:nvSpPr>
          <p:spPr>
            <a:xfrm>
              <a:off x="1018800" y="1156882"/>
              <a:ext cx="90000" cy="594900"/>
            </a:xfrm>
            <a:prstGeom prst="rect">
              <a:avLst/>
            </a:prstGeom>
            <a:solidFill>
              <a:schemeClr val="lt1"/>
            </a:solidFill>
            <a:ln>
              <a:noFill/>
            </a:ln>
          </p:spPr>
          <p:txBody>
            <a:bodyPr anchorCtr="0" anchor="ctr" bIns="50800" lIns="50400" spcFirstLastPara="1" rIns="50800" wrap="square" tIns="50800">
              <a:noAutofit/>
            </a:bodyPr>
            <a:lstStyle/>
            <a:p>
              <a:pPr indent="0" lvl="0" marL="0" marR="0" rtl="0" algn="ctr">
                <a:lnSpc>
                  <a:spcPct val="100000"/>
                </a:lnSpc>
                <a:spcBef>
                  <a:spcPts val="0"/>
                </a:spcBef>
                <a:spcAft>
                  <a:spcPts val="0"/>
                </a:spcAft>
                <a:buClr>
                  <a:srgbClr val="FFFFFF"/>
                </a:buClr>
                <a:buSzPts val="3200"/>
                <a:buFont typeface="Arial Black"/>
                <a:buNone/>
              </a:pPr>
              <a:r>
                <a:t/>
              </a:r>
              <a:endParaRPr b="0" i="0" sz="3200" u="none" cap="none" strike="noStrike">
                <a:solidFill>
                  <a:srgbClr val="FFFFFF"/>
                </a:solidFill>
                <a:latin typeface="Helvetica Neue"/>
                <a:ea typeface="Helvetica Neue"/>
                <a:cs typeface="Helvetica Neue"/>
                <a:sym typeface="Helvetica Neue"/>
              </a:endParaRPr>
            </a:p>
          </p:txBody>
        </p:sp>
        <p:sp>
          <p:nvSpPr>
            <p:cNvPr id="156" name="Google Shape;156;gd52ad0366c_0_161"/>
            <p:cNvSpPr txBox="1"/>
            <p:nvPr/>
          </p:nvSpPr>
          <p:spPr>
            <a:xfrm>
              <a:off x="1475993" y="1224000"/>
              <a:ext cx="14097600" cy="519300"/>
            </a:xfrm>
            <a:prstGeom prst="rect">
              <a:avLst/>
            </a:prstGeom>
            <a:noFill/>
            <a:ln>
              <a:noFill/>
            </a:ln>
          </p:spPr>
          <p:txBody>
            <a:bodyPr anchorCtr="0" anchor="ctr" bIns="0" lIns="0" spcFirstLastPara="1" rIns="0" wrap="square" tIns="0">
              <a:spAutoFit/>
            </a:bodyPr>
            <a:lstStyle/>
            <a:p>
              <a:pPr indent="0" lvl="0" marL="0" marR="0" rtl="0" algn="l">
                <a:lnSpc>
                  <a:spcPct val="80000"/>
                </a:lnSpc>
                <a:spcBef>
                  <a:spcPts val="0"/>
                </a:spcBef>
                <a:spcAft>
                  <a:spcPts val="0"/>
                </a:spcAft>
                <a:buClr>
                  <a:srgbClr val="414042"/>
                </a:buClr>
                <a:buSzPts val="4800"/>
                <a:buFont typeface="Arial Black"/>
                <a:buNone/>
              </a:pPr>
              <a:r>
                <a:rPr b="1" lang="en-GB" sz="7200">
                  <a:solidFill>
                    <a:srgbClr val="414042"/>
                  </a:solidFill>
                  <a:latin typeface="Arial Black"/>
                  <a:ea typeface="Arial Black"/>
                  <a:cs typeface="Arial Black"/>
                  <a:sym typeface="Arial Black"/>
                </a:rPr>
                <a:t>Abbreviations: </a:t>
              </a:r>
              <a:r>
                <a:rPr b="1" lang="en-GB" sz="7200">
                  <a:solidFill>
                    <a:srgbClr val="059B8C"/>
                  </a:solidFill>
                  <a:latin typeface="Arial Black"/>
                  <a:ea typeface="Arial Black"/>
                  <a:cs typeface="Arial Black"/>
                  <a:sym typeface="Arial Black"/>
                </a:rPr>
                <a:t>Latin-Based</a:t>
              </a:r>
              <a:endParaRPr b="0" i="0" sz="7200" u="none" cap="none" strike="noStrike">
                <a:solidFill>
                  <a:srgbClr val="000000"/>
                </a:solidFill>
                <a:latin typeface="Arial"/>
                <a:ea typeface="Arial"/>
                <a:cs typeface="Arial"/>
                <a:sym typeface="Arial"/>
              </a:endParaRPr>
            </a:p>
          </p:txBody>
        </p:sp>
      </p:grpSp>
      <p:sp>
        <p:nvSpPr>
          <p:cNvPr id="157" name="Google Shape;157;gd52ad0366c_0_161"/>
          <p:cNvSpPr txBox="1"/>
          <p:nvPr/>
        </p:nvSpPr>
        <p:spPr>
          <a:xfrm>
            <a:off x="3513575" y="3071550"/>
            <a:ext cx="15633000" cy="5725800"/>
          </a:xfrm>
          <a:prstGeom prst="rect">
            <a:avLst/>
          </a:prstGeom>
          <a:noFill/>
          <a:ln>
            <a:noFill/>
          </a:ln>
        </p:spPr>
        <p:txBody>
          <a:bodyPr anchorCtr="0" anchor="t" bIns="91425" lIns="91425" spcFirstLastPara="1" rIns="91425" wrap="square" tIns="91425">
            <a:spAutoFit/>
          </a:bodyPr>
          <a:lstStyle/>
          <a:p>
            <a:pPr indent="-609600" lvl="0" marL="269999" rtl="0" algn="just">
              <a:spcBef>
                <a:spcPts val="0"/>
              </a:spcBef>
              <a:spcAft>
                <a:spcPts val="0"/>
              </a:spcAft>
              <a:buSzPts val="6000"/>
              <a:buChar char="●"/>
            </a:pPr>
            <a:r>
              <a:rPr lang="en-GB" sz="6000">
                <a:highlight>
                  <a:srgbClr val="FFFFFF"/>
                </a:highlight>
              </a:rPr>
              <a:t>AM/PM </a:t>
            </a:r>
            <a:endParaRPr sz="6000">
              <a:highlight>
                <a:srgbClr val="FFFFFF"/>
              </a:highlight>
            </a:endParaRPr>
          </a:p>
          <a:p>
            <a:pPr indent="-609600" lvl="1" marL="914400" rtl="0" algn="just">
              <a:spcBef>
                <a:spcPts val="0"/>
              </a:spcBef>
              <a:spcAft>
                <a:spcPts val="0"/>
              </a:spcAft>
              <a:buSzPts val="6000"/>
              <a:buChar char="○"/>
            </a:pPr>
            <a:r>
              <a:rPr lang="en-GB" sz="6000">
                <a:highlight>
                  <a:srgbClr val="FFFFFF"/>
                </a:highlight>
              </a:rPr>
              <a:t>AM - ante meridiem (before noon);</a:t>
            </a:r>
            <a:endParaRPr sz="6000">
              <a:highlight>
                <a:srgbClr val="FFFFFF"/>
              </a:highlight>
            </a:endParaRPr>
          </a:p>
          <a:p>
            <a:pPr indent="-609600" lvl="1" marL="914400" rtl="0" algn="just">
              <a:spcBef>
                <a:spcPts val="0"/>
              </a:spcBef>
              <a:spcAft>
                <a:spcPts val="0"/>
              </a:spcAft>
              <a:buSzPts val="6000"/>
              <a:buChar char="○"/>
            </a:pPr>
            <a:r>
              <a:rPr lang="en-GB" sz="6000">
                <a:highlight>
                  <a:srgbClr val="FFFFFF"/>
                </a:highlight>
              </a:rPr>
              <a:t>PM - post meridiem (after noon).</a:t>
            </a:r>
            <a:endParaRPr sz="6000">
              <a:highlight>
                <a:srgbClr val="FFFFFF"/>
              </a:highlight>
            </a:endParaRPr>
          </a:p>
          <a:p>
            <a:pPr indent="-609600" lvl="0" marL="269999" rtl="0" algn="just">
              <a:spcBef>
                <a:spcPts val="0"/>
              </a:spcBef>
              <a:spcAft>
                <a:spcPts val="0"/>
              </a:spcAft>
              <a:buSzPts val="6000"/>
              <a:buChar char="●"/>
            </a:pPr>
            <a:r>
              <a:rPr lang="en-GB" sz="6000">
                <a:highlight>
                  <a:srgbClr val="FFFFFF"/>
                </a:highlight>
              </a:rPr>
              <a:t>AD - The era in which we live</a:t>
            </a:r>
            <a:endParaRPr sz="6000">
              <a:highlight>
                <a:srgbClr val="FFFFFF"/>
              </a:highlight>
            </a:endParaRPr>
          </a:p>
          <a:p>
            <a:pPr indent="-609600" lvl="1" marL="914400" rtl="0" algn="just">
              <a:spcBef>
                <a:spcPts val="0"/>
              </a:spcBef>
              <a:spcAft>
                <a:spcPts val="0"/>
              </a:spcAft>
              <a:buSzPts val="6000"/>
              <a:buChar char="○"/>
            </a:pPr>
            <a:r>
              <a:rPr lang="en-GB" sz="6000">
                <a:highlight>
                  <a:srgbClr val="FFFFFF"/>
                </a:highlight>
              </a:rPr>
              <a:t>AD - Anno Domini, or "The Year of Our Lord."</a:t>
            </a:r>
            <a:endParaRPr sz="6000">
              <a:highlight>
                <a:srgbClr val="FFFFFF"/>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Titullapa">
  <a:themeElements>
    <a:clrScheme name="skola2030 1">
      <a:dk1>
        <a:srgbClr val="F05A5D"/>
      </a:dk1>
      <a:lt1>
        <a:srgbClr val="FFFFFF"/>
      </a:lt1>
      <a:dk2>
        <a:srgbClr val="1294D0"/>
      </a:dk2>
      <a:lt2>
        <a:srgbClr val="059B8B"/>
      </a:lt2>
      <a:accent1>
        <a:srgbClr val="19537F"/>
      </a:accent1>
      <a:accent2>
        <a:srgbClr val="B92028"/>
      </a:accent2>
      <a:accent3>
        <a:srgbClr val="6DC8BA"/>
      </a:accent3>
      <a:accent4>
        <a:srgbClr val="414041"/>
      </a:accent4>
      <a:accent5>
        <a:srgbClr val="5B9BD5"/>
      </a:accent5>
      <a:accent6>
        <a:srgbClr val="531D56"/>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1_BasicWhite">
  <a:themeElements>
    <a:clrScheme name="skola2030">
      <a:dk1>
        <a:srgbClr val="F05A5D"/>
      </a:dk1>
      <a:lt1>
        <a:srgbClr val="059B8B"/>
      </a:lt1>
      <a:dk2>
        <a:srgbClr val="1294D0"/>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MRT</dc:creator>
</cp:coreProperties>
</file>