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13716000" cx="24384000"/>
  <p:notesSz cx="6858000" cy="9144000"/>
  <p:embeddedFontLst>
    <p:embeddedFont>
      <p:font typeface="Helvetica Neue"/>
      <p:regular r:id="rId22"/>
      <p:bold r:id="rId23"/>
      <p:italic r:id="rId24"/>
      <p:boldItalic r:id="rId25"/>
    </p:embeddedFont>
    <p:embeddedFont>
      <p:font typeface="Arial Black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14">
          <p15:clr>
            <a:srgbClr val="A4A3A4"/>
          </p15:clr>
        </p15:guide>
        <p15:guide id="2" pos="4822">
          <p15:clr>
            <a:srgbClr val="A4A3A4"/>
          </p15:clr>
        </p15:guide>
        <p15:guide id="3" pos="8859">
          <p15:clr>
            <a:srgbClr val="A4A3A4"/>
          </p15:clr>
        </p15:guide>
        <p15:guide id="4" pos="5503">
          <p15:clr>
            <a:srgbClr val="A4A3A4"/>
          </p15:clr>
        </p15:guide>
        <p15:guide id="5" pos="11445">
          <p15:clr>
            <a:srgbClr val="A4A3A4"/>
          </p15:clr>
        </p15:guide>
        <p15:guide id="6" pos="14938">
          <p15:clr>
            <a:srgbClr val="A4A3A4"/>
          </p15:clr>
        </p15:guide>
        <p15:guide id="7" orient="horz" pos="1871">
          <p15:clr>
            <a:srgbClr val="A4A3A4"/>
          </p15:clr>
        </p15:guide>
        <p15:guide id="8" orient="horz" pos="6860">
          <p15:clr>
            <a:srgbClr val="A4A3A4"/>
          </p15:clr>
        </p15:guide>
        <p15:guide id="9" pos="813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gzkz2rQE9h0JJ5gW3yBi5kiFTE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14"/>
        <p:guide pos="4822"/>
        <p:guide pos="8859"/>
        <p:guide pos="5503"/>
        <p:guide pos="11445"/>
        <p:guide pos="14938"/>
        <p:guide pos="1871" orient="horz"/>
        <p:guide pos="6860" orient="horz"/>
        <p:guide pos="8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HelveticaNeue-regular.fntdata"/><Relationship Id="rId21" Type="http://schemas.openxmlformats.org/officeDocument/2006/relationships/slide" Target="slides/slide15.xml"/><Relationship Id="rId24" Type="http://schemas.openxmlformats.org/officeDocument/2006/relationships/font" Target="fonts/HelveticaNeue-italic.fntdata"/><Relationship Id="rId23" Type="http://schemas.openxmlformats.org/officeDocument/2006/relationships/font" Target="fonts/HelveticaNeue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ArialBlack-regular.fntdata"/><Relationship Id="rId25" Type="http://schemas.openxmlformats.org/officeDocument/2006/relationships/font" Target="fonts/HelveticaNeue-boldItalic.fntdata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d13bc4ef5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d13bc4ef5d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3" name="Google Shape;22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d13bc4ef5d_0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d13bc4ef5d_0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d5b06e6620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gd5b06e6620_0_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7" name="Google Shape;24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3" name="Google Shape;253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d5b06e6620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gd5b06e6620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d5b06e6620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gd5b06e6620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6" name="Google Shape;20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s_fons sarkans">
  <p:cSld name="Tituls_fons sarkan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12" name="Google Shape;1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45036" y="11281723"/>
            <a:ext cx="7293929" cy="16850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2"/>
          <p:cNvSpPr txBox="1"/>
          <p:nvPr>
            <p:ph type="title"/>
          </p:nvPr>
        </p:nvSpPr>
        <p:spPr>
          <a:xfrm>
            <a:off x="4320000" y="2304000"/>
            <a:ext cx="18000000" cy="265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2"/>
          <p:cNvSpPr txBox="1"/>
          <p:nvPr/>
        </p:nvSpPr>
        <p:spPr>
          <a:xfrm>
            <a:off x="4342067" y="5921897"/>
            <a:ext cx="18000000" cy="936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 Black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labā malā + logo">
  <p:cSld name="zils labā malā + logo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3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1" name="Google Shape;4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fons ar bumbām, logo">
  <p:cSld name="zils fons ar bumbām, logo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" name="Google Shape;44;p3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Google Shape;45;p3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6" name="Google Shape;46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fons ar bumbām, logo">
  <p:cSld name="sarkans fons ar bumbām, logo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Google Shape;49;p3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BA2028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Google Shape;50;p3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BA2028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1" name="Google Shape;5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 ar sarkanām bumbām, logo">
  <p:cSld name="Balts fons  ar sarkanām bumbām, log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6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" name="Google Shape;54;p36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5" name="Google Shape;55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200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melns logo">
  <p:cSld name="balts fons + melns log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200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+ sarkans">
  <p:cSld name="zaļš + sarka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38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sarkans">
  <p:cSld name="beigu tituls sarkan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9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3" name="Google Shape;63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9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39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39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Custom Layout">
  <p:cSld name="12_Custom Layou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0"/>
          <p:cNvSpPr/>
          <p:nvPr/>
        </p:nvSpPr>
        <p:spPr>
          <a:xfrm>
            <a:off x="5125200" y="5961600"/>
            <a:ext cx="2181600" cy="2181600"/>
          </a:xfrm>
          <a:prstGeom prst="ellipse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40"/>
          <p:cNvSpPr/>
          <p:nvPr/>
        </p:nvSpPr>
        <p:spPr>
          <a:xfrm>
            <a:off x="8113200" y="5961600"/>
            <a:ext cx="2181600" cy="2181600"/>
          </a:xfrm>
          <a:prstGeom prst="ellipse">
            <a:avLst/>
          </a:prstGeom>
          <a:solidFill>
            <a:srgbClr val="BA2028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p40"/>
          <p:cNvSpPr/>
          <p:nvPr/>
        </p:nvSpPr>
        <p:spPr>
          <a:xfrm>
            <a:off x="11101200" y="5961600"/>
            <a:ext cx="2181600" cy="2181600"/>
          </a:xfrm>
          <a:prstGeom prst="ellipse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" name="Google Shape;73;p40"/>
          <p:cNvSpPr/>
          <p:nvPr/>
        </p:nvSpPr>
        <p:spPr>
          <a:xfrm>
            <a:off x="14089200" y="5961600"/>
            <a:ext cx="2181600" cy="2181600"/>
          </a:xfrm>
          <a:prstGeom prst="ellipse">
            <a:avLst/>
          </a:prstGeom>
          <a:solidFill>
            <a:srgbClr val="531D56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4" name="Google Shape;74;p40"/>
          <p:cNvSpPr/>
          <p:nvPr/>
        </p:nvSpPr>
        <p:spPr>
          <a:xfrm>
            <a:off x="17077200" y="5961600"/>
            <a:ext cx="2181600" cy="2181600"/>
          </a:xfrm>
          <a:prstGeom prst="ellipse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labā malā">
  <p:cSld name="zaļš labā malā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1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_fons ar bumbām, logo">
  <p:cSld name="zaļš_fons ar bumbām, log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" name="Google Shape;18;p2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6EC8BB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Google Shape;19;p2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6EC8BB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0" name="Google Shape;2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labā malā">
  <p:cSld name="lillā labā malā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2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labā malā + logo">
  <p:cSld name="sarkans labā malā + logo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1" name="Google Shape;81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_fons ar bumbām, logo">
  <p:cSld name="lillā_fons ar bumbām, logo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Google Shape;84;p4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56377E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5" name="Google Shape;85;p4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56377E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6" name="Google Shape;86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lillā bumbām, logo">
  <p:cSld name="Balts fons ar lillā bumbām, logo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4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0" name="Google Shape;90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zaļām bumbām, logo">
  <p:cSld name="Balts fons ar zaļām bumbām, logo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6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p46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4" name="Google Shape;94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sarkans logo">
  <p:cSld name="balts fons + sarkans logo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96" name="Google Shape;96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6836" cy="47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zaļš logo">
  <p:cSld name="balts fons + zaļš logo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lillā logo">
  <p:cSld name="balts fons + lillā logo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1084" y="1152864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+ sarkans">
  <p:cSld name="zils + sarkans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" name="Google Shape;103;p50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+ sarkans">
  <p:cSld name="lillā + sarkan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1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51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zilām bumbām, logo">
  <p:cSld name="Balts fons ar zilām bumbām, logo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Google Shape;23;p2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4" name="Google Shape;24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+ lillā">
  <p:cSld name="sarkans + lillā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2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" name="Google Shape;109;p52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+ lillā">
  <p:cSld name="zils + lillā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3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2" name="Google Shape;112;p53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lillā">
  <p:cSld name="beigu tituls lillā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4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5" name="Google Shape;115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54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54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4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zaļš">
  <p:cSld name="beigu tituls zaļš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5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3" name="Google Shape;123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55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5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55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zils">
  <p:cSld name="beigu tituls zils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6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1" name="Google Shape;131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6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6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6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zils logo">
  <p:cSld name="balts fons + zils logo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labā malā">
  <p:cSld name="sarkans labā malā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labā malā">
  <p:cSld name="zils labā malā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8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labā malā + logo">
  <p:cSld name="zaļš labā malā + logo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3" name="Google Shape;33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labā malā + logo">
  <p:cSld name="lillā labā malā + logo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0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rem ipsum" type="tx">
  <p:cSld name="TITLE_AND_BOD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26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9.xml"/><Relationship Id="rId27" Type="http://schemas.openxmlformats.org/officeDocument/2006/relationships/slideLayout" Target="../slideLayouts/slideLayout28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29" Type="http://schemas.openxmlformats.org/officeDocument/2006/relationships/slideLayout" Target="../slideLayouts/slideLayout30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31" Type="http://schemas.openxmlformats.org/officeDocument/2006/relationships/slideLayout" Target="../slideLayouts/slideLayout32.xml"/><Relationship Id="rId3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12.xml"/><Relationship Id="rId3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34" Type="http://schemas.openxmlformats.org/officeDocument/2006/relationships/theme" Target="../theme/theme3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1051" y="0"/>
            <a:ext cx="24497552" cy="10404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Helvetica Neue"/>
              <a:buNone/>
            </a:pPr>
            <a:r>
              <a:t/>
            </a:r>
            <a:endParaRPr b="0" i="0" sz="9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2304000"/>
            <a:ext cx="3454351" cy="16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Helvetica Neue"/>
              <a:buNone/>
            </a:pPr>
            <a:r>
              <a:t/>
            </a:r>
            <a:endParaRPr b="0" i="0" sz="9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" id="8" name="Google Shape;8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532000" y="11281723"/>
            <a:ext cx="7293929" cy="16850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" id="9" name="Google Shape;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8757" y="2856949"/>
            <a:ext cx="2416836" cy="47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1"/>
          <p:cNvSpPr txBox="1"/>
          <p:nvPr>
            <p:ph type="title"/>
          </p:nvPr>
        </p:nvSpPr>
        <p:spPr>
          <a:xfrm>
            <a:off x="4320000" y="2304000"/>
            <a:ext cx="18000000" cy="265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Black"/>
              <a:buNone/>
              <a:defRPr b="0" i="0" sz="7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"/>
          <p:cNvSpPr txBox="1"/>
          <p:nvPr/>
        </p:nvSpPr>
        <p:spPr>
          <a:xfrm>
            <a:off x="4320000" y="2189700"/>
            <a:ext cx="18000000" cy="40202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Black"/>
              <a:buNone/>
            </a:pPr>
            <a:r>
              <a:rPr lang="en-GB" sz="96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Conditionals</a:t>
            </a:r>
            <a:endParaRPr b="0" i="0" sz="9600" u="none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d13bc4ef5d_0_0"/>
          <p:cNvSpPr txBox="1"/>
          <p:nvPr/>
        </p:nvSpPr>
        <p:spPr>
          <a:xfrm>
            <a:off x="4075500" y="807825"/>
            <a:ext cx="16233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Second Conditional Sentences</a:t>
            </a:r>
            <a:endParaRPr/>
          </a:p>
        </p:txBody>
      </p:sp>
      <p:sp>
        <p:nvSpPr>
          <p:cNvPr id="219" name="Google Shape;219;gd13bc4ef5d_0_0"/>
          <p:cNvSpPr/>
          <p:nvPr/>
        </p:nvSpPr>
        <p:spPr>
          <a:xfrm>
            <a:off x="3513600" y="1156882"/>
            <a:ext cx="90000" cy="594900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0" name="Google Shape;220;gd13bc4ef5d_0_0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 </a:t>
            </a:r>
            <a:r>
              <a:rPr lang="en-GB" sz="7200"/>
              <a:t>If + </a:t>
            </a:r>
            <a:r>
              <a:rPr lang="en-GB" sz="7200">
                <a:solidFill>
                  <a:schemeClr val="lt1"/>
                </a:solidFill>
              </a:rPr>
              <a:t>Past Simple</a:t>
            </a:r>
            <a:r>
              <a:rPr lang="en-GB" sz="7200"/>
              <a:t>, ... </a:t>
            </a:r>
            <a:r>
              <a:rPr lang="en-GB" sz="7200">
                <a:solidFill>
                  <a:schemeClr val="lt1"/>
                </a:solidFill>
              </a:rPr>
              <a:t>would</a:t>
            </a:r>
            <a:r>
              <a:rPr lang="en-GB" sz="7200"/>
              <a:t> + </a:t>
            </a:r>
            <a:r>
              <a:rPr lang="en-GB" sz="7200">
                <a:solidFill>
                  <a:schemeClr val="lt1"/>
                </a:solidFill>
              </a:rPr>
              <a:t>infinitive</a:t>
            </a:r>
            <a:r>
              <a:rPr lang="en-GB" sz="7200"/>
              <a:t> </a:t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If I </a:t>
            </a:r>
            <a:r>
              <a:rPr b="1" lang="en-GB" sz="7200">
                <a:solidFill>
                  <a:schemeClr val="lt1"/>
                </a:solidFill>
              </a:rPr>
              <a:t>had</a:t>
            </a:r>
            <a:r>
              <a:rPr lang="en-GB" sz="7200"/>
              <a:t> a lot of money, I </a:t>
            </a:r>
            <a:r>
              <a:rPr b="1" lang="en-GB" sz="7200">
                <a:solidFill>
                  <a:schemeClr val="lt1"/>
                </a:solidFill>
              </a:rPr>
              <a:t>would travel</a:t>
            </a:r>
            <a:r>
              <a:rPr lang="en-GB" sz="7200"/>
              <a:t> around the world.</a:t>
            </a:r>
            <a:endParaRPr sz="7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"/>
          <p:cNvSpPr/>
          <p:nvPr/>
        </p:nvSpPr>
        <p:spPr>
          <a:xfrm>
            <a:off x="-1" y="10800000"/>
            <a:ext cx="19525510" cy="2916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19525511" y="8496000"/>
            <a:ext cx="4860000" cy="5220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7" name="Google Shape;227;p8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8" name="Google Shape;228;p8"/>
          <p:cNvSpPr txBox="1"/>
          <p:nvPr/>
        </p:nvSpPr>
        <p:spPr>
          <a:xfrm>
            <a:off x="3936625" y="254100"/>
            <a:ext cx="77895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Third</a:t>
            </a: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 Conditional Sentences</a:t>
            </a:r>
            <a:endParaRPr/>
          </a:p>
        </p:txBody>
      </p:sp>
      <p:sp>
        <p:nvSpPr>
          <p:cNvPr id="229" name="Google Shape;229;p8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Third conditional sentences are used to explain that present circumstances would be different if something different had happened in the past.</a:t>
            </a:r>
            <a:r>
              <a:rPr lang="en-GB" sz="6000">
                <a:solidFill>
                  <a:srgbClr val="414042"/>
                </a:solidFill>
              </a:rPr>
              <a:t> </a:t>
            </a:r>
            <a:endParaRPr sz="6000">
              <a:solidFill>
                <a:srgbClr val="414042"/>
              </a:solidFill>
            </a:endParaRPr>
          </a:p>
        </p:txBody>
      </p:sp>
      <p:sp>
        <p:nvSpPr>
          <p:cNvPr id="230" name="Google Shape;230;p8"/>
          <p:cNvSpPr txBox="1"/>
          <p:nvPr/>
        </p:nvSpPr>
        <p:spPr>
          <a:xfrm>
            <a:off x="13084625" y="1775925"/>
            <a:ext cx="105102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FFF"/>
                </a:solidFill>
              </a:rPr>
              <a:t>Consider the following examples: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you had told me you needed a ride, I would have left earlier.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I had cleaned the house, I could have gone to the movies.</a:t>
            </a:r>
            <a:endParaRPr sz="4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13bc4ef5d_0_3"/>
          <p:cNvSpPr txBox="1"/>
          <p:nvPr/>
        </p:nvSpPr>
        <p:spPr>
          <a:xfrm>
            <a:off x="3879600" y="807825"/>
            <a:ext cx="166248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Third Conditional Sentences</a:t>
            </a:r>
            <a:endParaRPr/>
          </a:p>
        </p:txBody>
      </p:sp>
      <p:sp>
        <p:nvSpPr>
          <p:cNvPr id="236" name="Google Shape;236;gd13bc4ef5d_0_3"/>
          <p:cNvSpPr/>
          <p:nvPr/>
        </p:nvSpPr>
        <p:spPr>
          <a:xfrm>
            <a:off x="3513600" y="1156882"/>
            <a:ext cx="90000" cy="594900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7" name="Google Shape;237;gd13bc4ef5d_0_3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 If + </a:t>
            </a:r>
            <a:r>
              <a:rPr lang="en-GB" sz="7200">
                <a:solidFill>
                  <a:srgbClr val="56377E"/>
                </a:solidFill>
              </a:rPr>
              <a:t>Past Perfect</a:t>
            </a:r>
            <a:r>
              <a:rPr lang="en-GB" sz="7200"/>
              <a:t>,     ... </a:t>
            </a:r>
            <a:r>
              <a:rPr lang="en-GB" sz="7200">
                <a:solidFill>
                  <a:srgbClr val="56377E"/>
                </a:solidFill>
              </a:rPr>
              <a:t>would</a:t>
            </a:r>
            <a:r>
              <a:rPr lang="en-GB" sz="7200"/>
              <a:t> + </a:t>
            </a:r>
            <a:r>
              <a:rPr lang="en-GB" sz="7200">
                <a:solidFill>
                  <a:srgbClr val="56377E"/>
                </a:solidFill>
              </a:rPr>
              <a:t>have</a:t>
            </a:r>
            <a:r>
              <a:rPr lang="en-GB" sz="7200"/>
              <a:t> + </a:t>
            </a:r>
            <a:r>
              <a:rPr lang="en-GB" sz="7200">
                <a:solidFill>
                  <a:srgbClr val="56377E"/>
                </a:solidFill>
              </a:rPr>
              <a:t>Past Participle</a:t>
            </a:r>
            <a:endParaRPr sz="7200">
              <a:solidFill>
                <a:srgbClr val="56377E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If I </a:t>
            </a:r>
            <a:r>
              <a:rPr b="1" lang="en-GB" sz="7200">
                <a:solidFill>
                  <a:srgbClr val="56377E"/>
                </a:solidFill>
              </a:rPr>
              <a:t>had gone</a:t>
            </a:r>
            <a:r>
              <a:rPr lang="en-GB" sz="7200"/>
              <a:t> to bed early, I </a:t>
            </a:r>
            <a:r>
              <a:rPr b="1" lang="en-GB" sz="7200">
                <a:solidFill>
                  <a:srgbClr val="56377E"/>
                </a:solidFill>
              </a:rPr>
              <a:t>would have caught</a:t>
            </a:r>
            <a:r>
              <a:rPr lang="en-GB" sz="7200"/>
              <a:t> the train.</a:t>
            </a:r>
            <a:endParaRPr sz="7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gd5b06e6620_0_36"/>
          <p:cNvGrpSpPr/>
          <p:nvPr/>
        </p:nvGrpSpPr>
        <p:grpSpPr>
          <a:xfrm>
            <a:off x="3513600" y="1156882"/>
            <a:ext cx="14655300" cy="953618"/>
            <a:chOff x="3575841" y="1156882"/>
            <a:chExt cx="14655300" cy="953618"/>
          </a:xfrm>
        </p:grpSpPr>
        <p:sp>
          <p:nvSpPr>
            <p:cNvPr id="243" name="Google Shape;243;gd5b06e6620_0_36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4" name="Google Shape;244;gd5b06e6620_0_36"/>
            <p:cNvSpPr txBox="1"/>
            <p:nvPr/>
          </p:nvSpPr>
          <p:spPr>
            <a:xfrm>
              <a:off x="4033041" y="1224000"/>
              <a:ext cx="141981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lang="en-GB" sz="7200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Let us recap!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249" name="Google Shape;24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5036" y="11224573"/>
            <a:ext cx="7293929" cy="1685012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9"/>
          <p:cNvSpPr txBox="1"/>
          <p:nvPr/>
        </p:nvSpPr>
        <p:spPr>
          <a:xfrm>
            <a:off x="7048800" y="1956925"/>
            <a:ext cx="10286400" cy="399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800"/>
              <a:buFont typeface="Arial Black"/>
              <a:buNone/>
            </a:pPr>
            <a:r>
              <a:rPr b="1" lang="en-GB" sz="15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THANK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4"/>
          <p:cNvGrpSpPr/>
          <p:nvPr/>
        </p:nvGrpSpPr>
        <p:grpSpPr>
          <a:xfrm>
            <a:off x="3513600" y="1156882"/>
            <a:ext cx="14655300" cy="953618"/>
            <a:chOff x="3575841" y="1156882"/>
            <a:chExt cx="14655300" cy="953618"/>
          </a:xfrm>
        </p:grpSpPr>
        <p:sp>
          <p:nvSpPr>
            <p:cNvPr id="147" name="Google Shape;147;p4"/>
            <p:cNvSpPr/>
            <p:nvPr/>
          </p:nvSpPr>
          <p:spPr>
            <a:xfrm>
              <a:off x="3575841" y="1156882"/>
              <a:ext cx="90000" cy="59503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8" name="Google Shape;148;p4"/>
            <p:cNvSpPr txBox="1"/>
            <p:nvPr/>
          </p:nvSpPr>
          <p:spPr>
            <a:xfrm>
              <a:off x="4033041" y="1224000"/>
              <a:ext cx="141981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lang="en-GB" sz="7200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What shall we study today?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gd5b06e6620_0_0"/>
          <p:cNvGrpSpPr/>
          <p:nvPr/>
        </p:nvGrpSpPr>
        <p:grpSpPr>
          <a:xfrm>
            <a:off x="3513522" y="1156870"/>
            <a:ext cx="13502996" cy="1544918"/>
            <a:chOff x="3575841" y="1156882"/>
            <a:chExt cx="4799700" cy="1544918"/>
          </a:xfrm>
        </p:grpSpPr>
        <p:sp>
          <p:nvSpPr>
            <p:cNvPr id="154" name="Google Shape;154;gd5b06e6620_0_0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5" name="Google Shape;155;gd5b06e6620_0_0"/>
            <p:cNvSpPr txBox="1"/>
            <p:nvPr/>
          </p:nvSpPr>
          <p:spPr>
            <a:xfrm>
              <a:off x="4033041" y="1224000"/>
              <a:ext cx="43425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lang="en-GB" sz="6000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What are conditional sentences?</a:t>
              </a:r>
              <a:endParaRPr b="0" i="0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Google Shape;156;gd5b06e6620_0_0"/>
          <p:cNvSpPr txBox="1"/>
          <p:nvPr/>
        </p:nvSpPr>
        <p:spPr>
          <a:xfrm>
            <a:off x="2041200" y="4023075"/>
            <a:ext cx="21917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800"/>
              </a:spcAft>
              <a:buNone/>
            </a:pPr>
            <a:r>
              <a:rPr b="1" lang="en-GB" sz="6000">
                <a:solidFill>
                  <a:schemeClr val="dk1"/>
                </a:solidFill>
                <a:highlight>
                  <a:srgbClr val="FFFFFF"/>
                </a:highlight>
              </a:rPr>
              <a:t>Conditional sentences</a:t>
            </a:r>
            <a:r>
              <a:rPr lang="en-GB" sz="6000">
                <a:highlight>
                  <a:srgbClr val="FFFFFF"/>
                </a:highlight>
              </a:rPr>
              <a:t> are </a:t>
            </a:r>
            <a:r>
              <a:rPr lang="en-GB" sz="6000">
                <a:highlight>
                  <a:srgbClr val="FFFFFF"/>
                </a:highlight>
              </a:rPr>
              <a:t>statements</a:t>
            </a:r>
            <a:r>
              <a:rPr lang="en-GB" sz="6000">
                <a:highlight>
                  <a:srgbClr val="FFFFFF"/>
                </a:highlight>
              </a:rPr>
              <a:t> discussing known factors or </a:t>
            </a:r>
            <a:r>
              <a:rPr b="1" lang="en-GB" sz="6000">
                <a:highlight>
                  <a:srgbClr val="FFFFFF"/>
                </a:highlight>
              </a:rPr>
              <a:t>hypothetical situations</a:t>
            </a:r>
            <a:r>
              <a:rPr lang="en-GB" sz="6000">
                <a:highlight>
                  <a:srgbClr val="FFFFFF"/>
                </a:highlight>
              </a:rPr>
              <a:t> and their </a:t>
            </a:r>
            <a:r>
              <a:rPr b="1" lang="en-GB" sz="6000">
                <a:highlight>
                  <a:srgbClr val="FFFFFF"/>
                </a:highlight>
              </a:rPr>
              <a:t>consequences</a:t>
            </a:r>
            <a:r>
              <a:rPr lang="en-GB" sz="6000">
                <a:highlight>
                  <a:srgbClr val="FFFFFF"/>
                </a:highlight>
              </a:rPr>
              <a:t>.</a:t>
            </a:r>
            <a:endParaRPr sz="6000"/>
          </a:p>
        </p:txBody>
      </p:sp>
      <p:sp>
        <p:nvSpPr>
          <p:cNvPr id="157" name="Google Shape;157;gd5b06e6620_0_0"/>
          <p:cNvSpPr txBox="1"/>
          <p:nvPr/>
        </p:nvSpPr>
        <p:spPr>
          <a:xfrm>
            <a:off x="2041200" y="6816400"/>
            <a:ext cx="21161700" cy="25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highlight>
                  <a:srgbClr val="FFFFFF"/>
                </a:highlight>
              </a:rPr>
              <a:t> </a:t>
            </a:r>
            <a:r>
              <a:rPr b="1" lang="en-GB" sz="7200">
                <a:highlight>
                  <a:srgbClr val="FFFFFF"/>
                </a:highlight>
              </a:rPr>
              <a:t>conditional clause  </a:t>
            </a:r>
            <a:r>
              <a:rPr lang="en-GB" sz="7200">
                <a:highlight>
                  <a:srgbClr val="FFFFFF"/>
                </a:highlight>
              </a:rPr>
              <a:t>        </a:t>
            </a:r>
            <a:r>
              <a:rPr lang="en-GB" sz="7200">
                <a:highlight>
                  <a:srgbClr val="FFFFFF"/>
                </a:highlight>
              </a:rPr>
              <a:t>+        </a:t>
            </a:r>
            <a:r>
              <a:rPr b="1" lang="en-GB" sz="7200">
                <a:highlight>
                  <a:srgbClr val="FFFFFF"/>
                </a:highlight>
              </a:rPr>
              <a:t>the consequence</a:t>
            </a:r>
            <a:endParaRPr b="1" sz="72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800"/>
              </a:spcBef>
              <a:spcAft>
                <a:spcPts val="800"/>
              </a:spcAft>
              <a:buNone/>
            </a:pPr>
            <a:r>
              <a:rPr lang="en-GB" sz="7200">
                <a:highlight>
                  <a:srgbClr val="FFFFFF"/>
                </a:highlight>
              </a:rPr>
              <a:t>       (if-clause) 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gd5b06e6620_0_10"/>
          <p:cNvGrpSpPr/>
          <p:nvPr/>
        </p:nvGrpSpPr>
        <p:grpSpPr>
          <a:xfrm>
            <a:off x="3513522" y="1156870"/>
            <a:ext cx="17198000" cy="806030"/>
            <a:chOff x="3575841" y="1156882"/>
            <a:chExt cx="6113105" cy="806030"/>
          </a:xfrm>
        </p:grpSpPr>
        <p:sp>
          <p:nvSpPr>
            <p:cNvPr id="163" name="Google Shape;163;gd5b06e6620_0_10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4" name="Google Shape;164;gd5b06e6620_0_10"/>
            <p:cNvSpPr txBox="1"/>
            <p:nvPr/>
          </p:nvSpPr>
          <p:spPr>
            <a:xfrm>
              <a:off x="4033046" y="1224012"/>
              <a:ext cx="5655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lang="en-GB" sz="6000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Types of Conditional Sentences</a:t>
              </a:r>
              <a:endParaRPr b="0" i="0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5" name="Google Shape;165;gd5b06e6620_0_10"/>
          <p:cNvSpPr txBox="1"/>
          <p:nvPr/>
        </p:nvSpPr>
        <p:spPr>
          <a:xfrm>
            <a:off x="1677300" y="2763450"/>
            <a:ext cx="21917400" cy="77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highlight>
                  <a:srgbClr val="FFFFFF"/>
                </a:highlight>
              </a:rPr>
              <a:t>Each expresses a </a:t>
            </a:r>
            <a:r>
              <a:rPr b="1" lang="en-GB" sz="6000">
                <a:highlight>
                  <a:srgbClr val="FFFFFF"/>
                </a:highlight>
              </a:rPr>
              <a:t>different degree of probability</a:t>
            </a:r>
            <a:r>
              <a:rPr lang="en-GB" sz="6000">
                <a:highlight>
                  <a:srgbClr val="FFFFFF"/>
                </a:highlight>
              </a:rPr>
              <a:t> that a situation </a:t>
            </a:r>
            <a:r>
              <a:rPr i="1" lang="en-GB" sz="6000">
                <a:highlight>
                  <a:srgbClr val="FFFFFF"/>
                </a:highlight>
              </a:rPr>
              <a:t>will occur</a:t>
            </a:r>
            <a:r>
              <a:rPr lang="en-GB" sz="6000">
                <a:highlight>
                  <a:srgbClr val="FFFFFF"/>
                </a:highlight>
              </a:rPr>
              <a:t> or </a:t>
            </a:r>
            <a:r>
              <a:rPr i="1" lang="en-GB" sz="6000">
                <a:highlight>
                  <a:srgbClr val="FFFFFF"/>
                </a:highlight>
              </a:rPr>
              <a:t>would have occurred</a:t>
            </a:r>
            <a:r>
              <a:rPr lang="en-GB" sz="6000">
                <a:highlight>
                  <a:srgbClr val="FFFFFF"/>
                </a:highlight>
              </a:rPr>
              <a:t> under </a:t>
            </a:r>
            <a:r>
              <a:rPr b="1" lang="en-GB" sz="6000">
                <a:highlight>
                  <a:srgbClr val="FFFFFF"/>
                </a:highlight>
              </a:rPr>
              <a:t>certain circumstances</a:t>
            </a:r>
            <a:r>
              <a:rPr lang="en-GB" sz="6000">
                <a:highlight>
                  <a:srgbClr val="FFFFFF"/>
                </a:highlight>
              </a:rPr>
              <a:t>.</a:t>
            </a:r>
            <a:endParaRPr sz="6000">
              <a:highlight>
                <a:srgbClr val="FFFFFF"/>
              </a:highlight>
            </a:endParaRPr>
          </a:p>
          <a:p>
            <a:pPr indent="-609600" lvl="0" marL="457200" rtl="0" algn="just">
              <a:spcBef>
                <a:spcPts val="800"/>
              </a:spcBef>
              <a:spcAft>
                <a:spcPts val="0"/>
              </a:spcAft>
              <a:buSzPts val="6000"/>
              <a:buChar char="●"/>
            </a:pPr>
            <a:r>
              <a:rPr lang="en-GB" sz="6000">
                <a:highlight>
                  <a:srgbClr val="FFFFFF"/>
                </a:highlight>
              </a:rPr>
              <a:t>Zero Conditional Sentences</a:t>
            </a:r>
            <a:endParaRPr sz="6000">
              <a:highlight>
                <a:srgbClr val="FFFFFF"/>
              </a:highlight>
            </a:endParaRPr>
          </a:p>
          <a:p>
            <a:pPr indent="-609600" lvl="0" marL="457200" rtl="0" algn="just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en-GB" sz="6000">
                <a:highlight>
                  <a:srgbClr val="FFFFFF"/>
                </a:highlight>
              </a:rPr>
              <a:t>First Conditional Sentences</a:t>
            </a:r>
            <a:endParaRPr sz="6000">
              <a:highlight>
                <a:srgbClr val="FFFFFF"/>
              </a:highlight>
            </a:endParaRPr>
          </a:p>
          <a:p>
            <a:pPr indent="-609600" lvl="0" marL="457200" rtl="0" algn="just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en-GB" sz="6000">
                <a:highlight>
                  <a:srgbClr val="FFFFFF"/>
                </a:highlight>
              </a:rPr>
              <a:t>Second Conditional Sentences</a:t>
            </a:r>
            <a:endParaRPr sz="6000">
              <a:highlight>
                <a:srgbClr val="FFFFFF"/>
              </a:highlight>
            </a:endParaRPr>
          </a:p>
          <a:p>
            <a:pPr indent="-609600" lvl="0" marL="457200" rtl="0" algn="just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en-GB" sz="6000">
                <a:highlight>
                  <a:srgbClr val="FFFFFF"/>
                </a:highlight>
              </a:rPr>
              <a:t>Third Conditional Sentences</a:t>
            </a:r>
            <a:endParaRPr sz="6000">
              <a:highlight>
                <a:srgbClr val="FFFFFF"/>
              </a:highlight>
            </a:endParaRPr>
          </a:p>
          <a:p>
            <a:pPr indent="0" lvl="0" marL="0" rtl="0" algn="just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 sz="60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Express general truths—situations in which one thing always causes another. </a:t>
            </a:r>
            <a:endParaRPr sz="6000">
              <a:solidFill>
                <a:srgbClr val="414042"/>
              </a:solidFill>
            </a:endParaRPr>
          </a:p>
        </p:txBody>
      </p:sp>
      <p:grpSp>
        <p:nvGrpSpPr>
          <p:cNvPr id="171" name="Google Shape;171;p5"/>
          <p:cNvGrpSpPr/>
          <p:nvPr/>
        </p:nvGrpSpPr>
        <p:grpSpPr>
          <a:xfrm>
            <a:off x="3513600" y="1018800"/>
            <a:ext cx="9125400" cy="1980000"/>
            <a:chOff x="957600" y="1018800"/>
            <a:chExt cx="9125400" cy="1980000"/>
          </a:xfrm>
        </p:grpSpPr>
        <p:sp>
          <p:nvSpPr>
            <p:cNvPr id="172" name="Google Shape;172;p5"/>
            <p:cNvSpPr/>
            <p:nvPr/>
          </p:nvSpPr>
          <p:spPr>
            <a:xfrm>
              <a:off x="957600" y="1018800"/>
              <a:ext cx="90000" cy="1980000"/>
            </a:xfrm>
            <a:prstGeom prst="rect">
              <a:avLst/>
            </a:prstGeom>
            <a:solidFill>
              <a:srgbClr val="F15A5D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1476000" y="1018800"/>
              <a:ext cx="8607000" cy="198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lang="en-GB" sz="7200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Zero Conditional Sentences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4" name="Google Shape;174;p5"/>
          <p:cNvSpPr/>
          <p:nvPr/>
        </p:nvSpPr>
        <p:spPr>
          <a:xfrm>
            <a:off x="-1" y="10800000"/>
            <a:ext cx="19525510" cy="2916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5" name="Google Shape;175;p5"/>
          <p:cNvSpPr/>
          <p:nvPr/>
        </p:nvSpPr>
        <p:spPr>
          <a:xfrm>
            <a:off x="19525511" y="8496000"/>
            <a:ext cx="4860000" cy="5220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5"/>
          <p:cNvSpPr txBox="1"/>
          <p:nvPr/>
        </p:nvSpPr>
        <p:spPr>
          <a:xfrm>
            <a:off x="13084625" y="1775925"/>
            <a:ext cx="115740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FFF"/>
                </a:solidFill>
              </a:rPr>
              <a:t>Consider the following examples: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you don’t sleep well, your health suffers.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When people hug each other, they become happier.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/>
        </p:nvSpPr>
        <p:spPr>
          <a:xfrm>
            <a:off x="3409144" y="3147632"/>
            <a:ext cx="19080000" cy="8030848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7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6"/>
          <p:cNvSpPr/>
          <p:nvPr/>
        </p:nvSpPr>
        <p:spPr>
          <a:xfrm>
            <a:off x="3513600" y="1156882"/>
            <a:ext cx="90000" cy="595035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3" name="Google Shape;183;p16"/>
          <p:cNvSpPr/>
          <p:nvPr/>
        </p:nvSpPr>
        <p:spPr>
          <a:xfrm>
            <a:off x="-1" y="10800000"/>
            <a:ext cx="19525510" cy="2916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4" name="Google Shape;184;p16"/>
          <p:cNvSpPr/>
          <p:nvPr/>
        </p:nvSpPr>
        <p:spPr>
          <a:xfrm>
            <a:off x="19525511" y="8496000"/>
            <a:ext cx="4860000" cy="5220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5" name="Google Shape;185;p16"/>
          <p:cNvSpPr txBox="1"/>
          <p:nvPr/>
        </p:nvSpPr>
        <p:spPr>
          <a:xfrm>
            <a:off x="3750900" y="807900"/>
            <a:ext cx="17576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Zero Conditional Sentences</a:t>
            </a:r>
            <a:endParaRPr/>
          </a:p>
        </p:txBody>
      </p:sp>
      <p:sp>
        <p:nvSpPr>
          <p:cNvPr id="186" name="Google Shape;186;p16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If + </a:t>
            </a:r>
            <a:r>
              <a:rPr lang="en-GB" sz="7200">
                <a:solidFill>
                  <a:srgbClr val="BA2028"/>
                </a:solidFill>
              </a:rPr>
              <a:t>Present Simple</a:t>
            </a:r>
            <a:r>
              <a:rPr lang="en-GB" sz="7200"/>
              <a:t>, ... </a:t>
            </a:r>
            <a:r>
              <a:rPr lang="en-GB" sz="7200">
                <a:solidFill>
                  <a:srgbClr val="BA2028"/>
                </a:solidFill>
              </a:rPr>
              <a:t>Present Simple</a:t>
            </a:r>
            <a:r>
              <a:rPr lang="en-GB" sz="7200"/>
              <a:t> </a:t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If you </a:t>
            </a:r>
            <a:r>
              <a:rPr b="1" lang="en-GB" sz="7200">
                <a:solidFill>
                  <a:srgbClr val="BA2028"/>
                </a:solidFill>
              </a:rPr>
              <a:t>heat </a:t>
            </a:r>
            <a:r>
              <a:rPr lang="en-GB" sz="7200"/>
              <a:t>water to 100 degrees, it </a:t>
            </a:r>
            <a:r>
              <a:rPr b="1" lang="en-GB" sz="7200">
                <a:solidFill>
                  <a:srgbClr val="BA2028"/>
                </a:solidFill>
              </a:rPr>
              <a:t>boils</a:t>
            </a:r>
            <a:r>
              <a:rPr lang="en-GB" sz="7200"/>
              <a:t>.</a:t>
            </a:r>
            <a:endParaRPr sz="7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2" name="Google Shape;192;p6"/>
          <p:cNvSpPr/>
          <p:nvPr/>
        </p:nvSpPr>
        <p:spPr>
          <a:xfrm>
            <a:off x="-1" y="10800000"/>
            <a:ext cx="19525510" cy="2916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19525511" y="8496000"/>
            <a:ext cx="4860000" cy="5220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Google Shape;194;p6"/>
          <p:cNvSpPr txBox="1"/>
          <p:nvPr/>
        </p:nvSpPr>
        <p:spPr>
          <a:xfrm>
            <a:off x="3778900" y="808200"/>
            <a:ext cx="11614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First</a:t>
            </a: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 Conditional Sentences</a:t>
            </a:r>
            <a:endParaRPr/>
          </a:p>
        </p:txBody>
      </p:sp>
      <p:sp>
        <p:nvSpPr>
          <p:cNvPr id="195" name="Google Shape;195;p6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First conditional sentences are used to express situations in which the outcome is likely (but not guaranteed) to happen in the future.</a:t>
            </a:r>
            <a:r>
              <a:rPr lang="en-GB" sz="6000">
                <a:solidFill>
                  <a:srgbClr val="414042"/>
                </a:solidFill>
              </a:rPr>
              <a:t> </a:t>
            </a:r>
            <a:endParaRPr sz="6000">
              <a:solidFill>
                <a:srgbClr val="414042"/>
              </a:solidFill>
            </a:endParaRPr>
          </a:p>
        </p:txBody>
      </p:sp>
      <p:sp>
        <p:nvSpPr>
          <p:cNvPr id="196" name="Google Shape;196;p6"/>
          <p:cNvSpPr txBox="1"/>
          <p:nvPr/>
        </p:nvSpPr>
        <p:spPr>
          <a:xfrm>
            <a:off x="13084625" y="1775925"/>
            <a:ext cx="11574000" cy="38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FFF"/>
                </a:solidFill>
              </a:rPr>
              <a:t>Consider the following examples: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you rest, you will feel better.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you set your mind to a goal, you’ll eventually achieve it.</a:t>
            </a:r>
            <a:endParaRPr sz="4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"/>
          <p:cNvSpPr/>
          <p:nvPr/>
        </p:nvSpPr>
        <p:spPr>
          <a:xfrm>
            <a:off x="3513600" y="1156882"/>
            <a:ext cx="90000" cy="595035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2" name="Google Shape;202;p3"/>
          <p:cNvSpPr txBox="1"/>
          <p:nvPr/>
        </p:nvSpPr>
        <p:spPr>
          <a:xfrm>
            <a:off x="3862875" y="807900"/>
            <a:ext cx="15701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First Conditional Sentences</a:t>
            </a:r>
            <a:endParaRPr/>
          </a:p>
        </p:txBody>
      </p:sp>
      <p:sp>
        <p:nvSpPr>
          <p:cNvPr id="203" name="Google Shape;203;p3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 </a:t>
            </a:r>
            <a:r>
              <a:rPr lang="en-GB" sz="7200"/>
              <a:t>If + </a:t>
            </a:r>
            <a:r>
              <a:rPr lang="en-GB" sz="7200">
                <a:solidFill>
                  <a:schemeClr val="dk2"/>
                </a:solidFill>
              </a:rPr>
              <a:t>Present Simple</a:t>
            </a:r>
            <a:r>
              <a:rPr lang="en-GB" sz="7200"/>
              <a:t>, ... </a:t>
            </a:r>
            <a:r>
              <a:rPr lang="en-GB" sz="7200">
                <a:solidFill>
                  <a:schemeClr val="dk2"/>
                </a:solidFill>
              </a:rPr>
              <a:t>will</a:t>
            </a:r>
            <a:r>
              <a:rPr lang="en-GB" sz="7200"/>
              <a:t> + </a:t>
            </a:r>
            <a:r>
              <a:rPr lang="en-GB" sz="7200">
                <a:solidFill>
                  <a:schemeClr val="dk2"/>
                </a:solidFill>
              </a:rPr>
              <a:t>infinitive</a:t>
            </a:r>
            <a:r>
              <a:rPr lang="en-GB" sz="7200"/>
              <a:t> </a:t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If it </a:t>
            </a:r>
            <a:r>
              <a:rPr b="1" lang="en-GB" sz="7200">
                <a:solidFill>
                  <a:schemeClr val="dk2"/>
                </a:solidFill>
              </a:rPr>
              <a:t>rains</a:t>
            </a:r>
            <a:r>
              <a:rPr lang="en-GB" sz="7200"/>
              <a:t> tomorrow, we'</a:t>
            </a:r>
            <a:r>
              <a:rPr b="1" lang="en-GB" sz="7200">
                <a:solidFill>
                  <a:schemeClr val="dk2"/>
                </a:solidFill>
              </a:rPr>
              <a:t>ll go</a:t>
            </a:r>
            <a:r>
              <a:rPr lang="en-GB" sz="7200"/>
              <a:t> to the cinema.</a:t>
            </a:r>
            <a:endParaRPr sz="7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"/>
          <p:cNvSpPr/>
          <p:nvPr/>
        </p:nvSpPr>
        <p:spPr>
          <a:xfrm>
            <a:off x="-1" y="10800000"/>
            <a:ext cx="19525510" cy="2916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19525511" y="8496000"/>
            <a:ext cx="4860000" cy="5220000"/>
          </a:xfrm>
          <a:prstGeom prst="rect">
            <a:avLst/>
          </a:prstGeom>
          <a:noFill/>
          <a:ln cap="flat" cmpd="sng" w="38100">
            <a:solidFill>
              <a:srgbClr val="41404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Google Shape;210;p7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1" name="Google Shape;211;p7"/>
          <p:cNvSpPr txBox="1"/>
          <p:nvPr/>
        </p:nvSpPr>
        <p:spPr>
          <a:xfrm>
            <a:off x="3807000" y="254100"/>
            <a:ext cx="83850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Second</a:t>
            </a:r>
            <a:r>
              <a:rPr b="1" lang="en-GB" sz="7200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 Conditional Sentences</a:t>
            </a:r>
            <a:endParaRPr/>
          </a:p>
        </p:txBody>
      </p:sp>
      <p:sp>
        <p:nvSpPr>
          <p:cNvPr id="212" name="Google Shape;212;p7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Second conditional sentences are useful for expressing outcomes that are completely unrealistic or will not likely happen in the future.</a:t>
            </a:r>
            <a:r>
              <a:rPr lang="en-GB" sz="6000">
                <a:solidFill>
                  <a:srgbClr val="414042"/>
                </a:solidFill>
              </a:rPr>
              <a:t> </a:t>
            </a:r>
            <a:endParaRPr sz="6000">
              <a:solidFill>
                <a:srgbClr val="414042"/>
              </a:solidFill>
            </a:endParaRPr>
          </a:p>
        </p:txBody>
      </p:sp>
      <p:sp>
        <p:nvSpPr>
          <p:cNvPr id="213" name="Google Shape;213;p7"/>
          <p:cNvSpPr txBox="1"/>
          <p:nvPr/>
        </p:nvSpPr>
        <p:spPr>
          <a:xfrm>
            <a:off x="13084625" y="1775925"/>
            <a:ext cx="115740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rgbClr val="FFFFFF"/>
                </a:solidFill>
              </a:rPr>
              <a:t>Consider the following examples: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I inherited a billion dollars, I would travel to the moon.</a:t>
            </a:r>
            <a:endParaRPr sz="4800">
              <a:solidFill>
                <a:srgbClr val="FFFFFF"/>
              </a:solidFill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Char char="●"/>
            </a:pPr>
            <a:r>
              <a:rPr lang="en-GB" sz="4800">
                <a:solidFill>
                  <a:srgbClr val="FFFFFF"/>
                </a:solidFill>
              </a:rPr>
              <a:t>If I were you, I would not call him first!</a:t>
            </a: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tullapa">
  <a:themeElements>
    <a:clrScheme name="skola2030 1">
      <a:dk1>
        <a:srgbClr val="F05A5D"/>
      </a:dk1>
      <a:lt1>
        <a:srgbClr val="FFFFFF"/>
      </a:lt1>
      <a:dk2>
        <a:srgbClr val="1294D0"/>
      </a:dk2>
      <a:lt2>
        <a:srgbClr val="059B8B"/>
      </a:lt2>
      <a:accent1>
        <a:srgbClr val="19537F"/>
      </a:accent1>
      <a:accent2>
        <a:srgbClr val="B92028"/>
      </a:accent2>
      <a:accent3>
        <a:srgbClr val="6DC8BA"/>
      </a:accent3>
      <a:accent4>
        <a:srgbClr val="414041"/>
      </a:accent4>
      <a:accent5>
        <a:srgbClr val="5B9BD5"/>
      </a:accent5>
      <a:accent6>
        <a:srgbClr val="531D5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1_BasicWhite">
  <a:themeElements>
    <a:clrScheme name="skola2030">
      <a:dk1>
        <a:srgbClr val="F05A5D"/>
      </a:dk1>
      <a:lt1>
        <a:srgbClr val="059B8B"/>
      </a:lt1>
      <a:dk2>
        <a:srgbClr val="1294D0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MRT</dc:creator>
</cp:coreProperties>
</file>