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13716000" cx="24384000"/>
  <p:notesSz cx="6858000" cy="9144000"/>
  <p:embeddedFontLst>
    <p:embeddedFont>
      <p:font typeface="Helvetica Neue"/>
      <p:regular r:id="rId21"/>
      <p:bold r:id="rId22"/>
      <p:italic r:id="rId23"/>
      <p:boldItalic r:id="rId24"/>
    </p:embeddedFont>
    <p:embeddedFont>
      <p:font typeface="Arial Black"/>
      <p:regular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14">
          <p15:clr>
            <a:srgbClr val="A4A3A4"/>
          </p15:clr>
        </p15:guide>
        <p15:guide id="2" pos="4822">
          <p15:clr>
            <a:srgbClr val="A4A3A4"/>
          </p15:clr>
        </p15:guide>
        <p15:guide id="3" pos="8859">
          <p15:clr>
            <a:srgbClr val="A4A3A4"/>
          </p15:clr>
        </p15:guide>
        <p15:guide id="4" pos="5503">
          <p15:clr>
            <a:srgbClr val="A4A3A4"/>
          </p15:clr>
        </p15:guide>
        <p15:guide id="5" pos="11445">
          <p15:clr>
            <a:srgbClr val="A4A3A4"/>
          </p15:clr>
        </p15:guide>
        <p15:guide id="6" pos="14938">
          <p15:clr>
            <a:srgbClr val="A4A3A4"/>
          </p15:clr>
        </p15:guide>
        <p15:guide id="7" orient="horz" pos="1871">
          <p15:clr>
            <a:srgbClr val="A4A3A4"/>
          </p15:clr>
        </p15:guide>
        <p15:guide id="8" orient="horz" pos="6860">
          <p15:clr>
            <a:srgbClr val="A4A3A4"/>
          </p15:clr>
        </p15:guide>
        <p15:guide id="9" pos="8134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6" roundtripDataSignature="AMtx7mjzmdLBewtqVFxEOmOsrHohdiyJ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14"/>
        <p:guide pos="4822"/>
        <p:guide pos="8859"/>
        <p:guide pos="5503"/>
        <p:guide pos="11445"/>
        <p:guide pos="14938"/>
        <p:guide pos="1871" orient="horz"/>
        <p:guide pos="6860" orient="horz"/>
        <p:guide pos="813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HelveticaNeue-bold.fntdata"/><Relationship Id="rId21" Type="http://schemas.openxmlformats.org/officeDocument/2006/relationships/font" Target="fonts/HelveticaNeue-regular.fntdata"/><Relationship Id="rId24" Type="http://schemas.openxmlformats.org/officeDocument/2006/relationships/font" Target="fonts/HelveticaNeue-boldItalic.fntdata"/><Relationship Id="rId23" Type="http://schemas.openxmlformats.org/officeDocument/2006/relationships/font" Target="fonts/HelveticaNeue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customschemas.google.com/relationships/presentationmetadata" Target="metadata"/><Relationship Id="rId25" Type="http://schemas.openxmlformats.org/officeDocument/2006/relationships/font" Target="fonts/ArialBlack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13bc4ef5d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Google Shape;206;gd13bc4ef5d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3" name="Google Shape;213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d13bc4ef5d_0_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1" name="Google Shape;221;gd13bc4ef5d_0_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d5b06e6620_0_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gd5b06e6620_0_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2" name="Google Shape;242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d5b06e6620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9" name="Google Shape;149;gd5b06e6620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d5b06e6620_0_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gd5b06e6620_0_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5" name="Google Shape;175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3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uls_fons sarkans">
  <p:cSld name="Tituls_fons sarkan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" id="12" name="Google Shape;12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45036" y="11281723"/>
            <a:ext cx="7293929" cy="168501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2"/>
          <p:cNvSpPr txBox="1"/>
          <p:nvPr>
            <p:ph type="title"/>
          </p:nvPr>
        </p:nvSpPr>
        <p:spPr>
          <a:xfrm>
            <a:off x="4320000" y="2304000"/>
            <a:ext cx="18000000" cy="2651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2"/>
          <p:cNvSpPr txBox="1"/>
          <p:nvPr/>
        </p:nvSpPr>
        <p:spPr>
          <a:xfrm>
            <a:off x="4342067" y="5921897"/>
            <a:ext cx="18000000" cy="936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 Black"/>
              <a:buNone/>
            </a:pPr>
            <a:r>
              <a:t/>
            </a:r>
            <a:endParaRPr b="1" i="0" sz="4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ar lillā bumbām, logo">
  <p:cSld name="Balts fons ar lillā bumbām, logo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5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" name="Google Shape;42;p45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3" name="Google Shape;43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eigu tituls sarkans">
  <p:cSld name="beigu tituls sarkan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9"/>
          <p:cNvSpPr/>
          <p:nvPr/>
        </p:nvSpPr>
        <p:spPr>
          <a:xfrm>
            <a:off x="0" y="0"/>
            <a:ext cx="24384001" cy="10404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6" name="Google Shape;46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60700" y="7559675"/>
            <a:ext cx="2489200" cy="2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39"/>
          <p:cNvSpPr txBox="1"/>
          <p:nvPr/>
        </p:nvSpPr>
        <p:spPr>
          <a:xfrm>
            <a:off x="3696960" y="7024902"/>
            <a:ext cx="1216680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Piedāvā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39"/>
          <p:cNvSpPr txBox="1"/>
          <p:nvPr/>
        </p:nvSpPr>
        <p:spPr>
          <a:xfrm>
            <a:off x="11711963" y="7024902"/>
            <a:ext cx="940963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Īsteno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39"/>
          <p:cNvSpPr txBox="1"/>
          <p:nvPr/>
        </p:nvSpPr>
        <p:spPr>
          <a:xfrm>
            <a:off x="18587234" y="7024902"/>
            <a:ext cx="1728038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Seko mums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" name="Google Shape;50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58500" y="8283575"/>
            <a:ext cx="26670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3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2641" y="8226152"/>
            <a:ext cx="331470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ļš_fons ar bumbām, logo">
  <p:cSld name="zaļš_fons ar bumbām, logo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4"/>
          <p:cNvSpPr/>
          <p:nvPr/>
        </p:nvSpPr>
        <p:spPr>
          <a:xfrm>
            <a:off x="0" y="0"/>
            <a:ext cx="24384001" cy="13716000"/>
          </a:xfrm>
          <a:prstGeom prst="rect">
            <a:avLst/>
          </a:prstGeom>
          <a:solidFill>
            <a:srgbClr val="059B8C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" name="Google Shape;54;p24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6EC8BB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5" name="Google Shape;55;p24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rgbClr val="6EC8BB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6" name="Google Shape;56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rem ipsum" type="tx">
  <p:cSld name="TITLE_AND_BODY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ls labā malā + logo">
  <p:cSld name="zils labā malā + logo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3"/>
          <p:cNvSpPr/>
          <p:nvPr/>
        </p:nvSpPr>
        <p:spPr>
          <a:xfrm>
            <a:off x="12282000" y="0"/>
            <a:ext cx="12102000" cy="13716000"/>
          </a:xfrm>
          <a:prstGeom prst="rect">
            <a:avLst/>
          </a:prstGeom>
          <a:solidFill>
            <a:srgbClr val="1394D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1" name="Google Shape;61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ls fons ar bumbām, logo">
  <p:cSld name="zils fons ar bumbām, logo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4"/>
          <p:cNvSpPr/>
          <p:nvPr/>
        </p:nvSpPr>
        <p:spPr>
          <a:xfrm>
            <a:off x="0" y="0"/>
            <a:ext cx="24384001" cy="13716000"/>
          </a:xfrm>
          <a:prstGeom prst="rect">
            <a:avLst/>
          </a:prstGeom>
          <a:solidFill>
            <a:srgbClr val="1394D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4" name="Google Shape;64;p34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195480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" name="Google Shape;65;p34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rgbClr val="195480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6" name="Google Shape;66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rkans fons ar bumbām, logo">
  <p:cSld name="sarkans fons ar bumbām, logo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5"/>
          <p:cNvSpPr/>
          <p:nvPr/>
        </p:nvSpPr>
        <p:spPr>
          <a:xfrm>
            <a:off x="0" y="0"/>
            <a:ext cx="24384001" cy="13716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Google Shape;69;p35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BA2028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0" name="Google Shape;70;p35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rgbClr val="BA2028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+ melns logo">
  <p:cSld name="balts fons + melns logo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200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ļš + sarkans">
  <p:cSld name="zaļš + sarkan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8"/>
          <p:cNvSpPr/>
          <p:nvPr/>
        </p:nvSpPr>
        <p:spPr>
          <a:xfrm>
            <a:off x="0" y="0"/>
            <a:ext cx="12193201" cy="13716000"/>
          </a:xfrm>
          <a:prstGeom prst="rect">
            <a:avLst/>
          </a:prstGeom>
          <a:solidFill>
            <a:srgbClr val="059B8C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6" name="Google Shape;76;p38"/>
          <p:cNvSpPr/>
          <p:nvPr/>
        </p:nvSpPr>
        <p:spPr>
          <a:xfrm>
            <a:off x="12192000" y="0"/>
            <a:ext cx="12193201" cy="13716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+ zils logo">
  <p:cSld name="balts fons + zils logo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54372" y="1167672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ļš labā malā">
  <p:cSld name="zaļš labā malā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1"/>
          <p:cNvSpPr/>
          <p:nvPr/>
        </p:nvSpPr>
        <p:spPr>
          <a:xfrm>
            <a:off x="12844800" y="0"/>
            <a:ext cx="115392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llā labā malā">
  <p:cSld name="lillā labā malā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2"/>
          <p:cNvSpPr/>
          <p:nvPr/>
        </p:nvSpPr>
        <p:spPr>
          <a:xfrm>
            <a:off x="12844800" y="0"/>
            <a:ext cx="11539200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rkans labā malā + logo">
  <p:cSld name="sarkans labā malā + logo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3"/>
          <p:cNvSpPr/>
          <p:nvPr/>
        </p:nvSpPr>
        <p:spPr>
          <a:xfrm>
            <a:off x="12282000" y="0"/>
            <a:ext cx="12102000" cy="1371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3" name="Google Shape;83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llā_fons ar bumbām, logo">
  <p:cSld name="lillā_fons ar bumbām, logo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4"/>
          <p:cNvSpPr/>
          <p:nvPr/>
        </p:nvSpPr>
        <p:spPr>
          <a:xfrm>
            <a:off x="0" y="0"/>
            <a:ext cx="24384001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6" name="Google Shape;86;p44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56377E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7" name="Google Shape;87;p44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rgbClr val="56377E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8" name="Google Shape;88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+ sarkans logo">
  <p:cSld name="balts fons + sarkans logo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" id="90" name="Google Shape;90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54372" y="1167672"/>
            <a:ext cx="2416836" cy="47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+ zaļš logo">
  <p:cSld name="balts fons + zaļš logo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54372" y="1167672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+ lillā logo">
  <p:cSld name="balts fons + lillā logo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4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51084" y="1152864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ls + sarkans">
  <p:cSld name="zils + sarkans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0"/>
          <p:cNvSpPr/>
          <p:nvPr/>
        </p:nvSpPr>
        <p:spPr>
          <a:xfrm>
            <a:off x="0" y="0"/>
            <a:ext cx="12193201" cy="1371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7" name="Google Shape;97;p50"/>
          <p:cNvSpPr/>
          <p:nvPr/>
        </p:nvSpPr>
        <p:spPr>
          <a:xfrm>
            <a:off x="12192000" y="0"/>
            <a:ext cx="12193201" cy="13716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llā + sarkans">
  <p:cSld name="lillā + sarkans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1"/>
          <p:cNvSpPr/>
          <p:nvPr/>
        </p:nvSpPr>
        <p:spPr>
          <a:xfrm>
            <a:off x="0" y="0"/>
            <a:ext cx="12193201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0" name="Google Shape;100;p51"/>
          <p:cNvSpPr/>
          <p:nvPr/>
        </p:nvSpPr>
        <p:spPr>
          <a:xfrm>
            <a:off x="12192000" y="0"/>
            <a:ext cx="12193201" cy="13716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rkans + lillā">
  <p:cSld name="sarkans + lillā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2"/>
          <p:cNvSpPr/>
          <p:nvPr/>
        </p:nvSpPr>
        <p:spPr>
          <a:xfrm>
            <a:off x="0" y="0"/>
            <a:ext cx="12193201" cy="1371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3" name="Google Shape;103;p52"/>
          <p:cNvSpPr/>
          <p:nvPr/>
        </p:nvSpPr>
        <p:spPr>
          <a:xfrm>
            <a:off x="12192000" y="0"/>
            <a:ext cx="12193201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rkans labā malā">
  <p:cSld name="sarkans labā malā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7"/>
          <p:cNvSpPr/>
          <p:nvPr/>
        </p:nvSpPr>
        <p:spPr>
          <a:xfrm>
            <a:off x="12844800" y="0"/>
            <a:ext cx="11539200" cy="13716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ls + lillā">
  <p:cSld name="zils + lillā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3"/>
          <p:cNvSpPr/>
          <p:nvPr/>
        </p:nvSpPr>
        <p:spPr>
          <a:xfrm>
            <a:off x="0" y="0"/>
            <a:ext cx="12193201" cy="1371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" name="Google Shape;106;p53"/>
          <p:cNvSpPr/>
          <p:nvPr/>
        </p:nvSpPr>
        <p:spPr>
          <a:xfrm>
            <a:off x="12192000" y="0"/>
            <a:ext cx="12193201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eigu tituls lillā">
  <p:cSld name="beigu tituls lillā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4"/>
          <p:cNvSpPr/>
          <p:nvPr/>
        </p:nvSpPr>
        <p:spPr>
          <a:xfrm>
            <a:off x="0" y="0"/>
            <a:ext cx="24384001" cy="10404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9" name="Google Shape;109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60700" y="7559675"/>
            <a:ext cx="2489200" cy="2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54"/>
          <p:cNvSpPr txBox="1"/>
          <p:nvPr/>
        </p:nvSpPr>
        <p:spPr>
          <a:xfrm>
            <a:off x="3696960" y="7024902"/>
            <a:ext cx="1216680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Piedāvā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4"/>
          <p:cNvSpPr txBox="1"/>
          <p:nvPr/>
        </p:nvSpPr>
        <p:spPr>
          <a:xfrm>
            <a:off x="11711963" y="7024902"/>
            <a:ext cx="940963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Īsteno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54"/>
          <p:cNvSpPr txBox="1"/>
          <p:nvPr/>
        </p:nvSpPr>
        <p:spPr>
          <a:xfrm>
            <a:off x="18587234" y="7024902"/>
            <a:ext cx="1728038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Seko mums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58500" y="8283575"/>
            <a:ext cx="26670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5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2641" y="8226152"/>
            <a:ext cx="331470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eigu tituls zaļš">
  <p:cSld name="beigu tituls zaļš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5"/>
          <p:cNvSpPr/>
          <p:nvPr/>
        </p:nvSpPr>
        <p:spPr>
          <a:xfrm>
            <a:off x="0" y="0"/>
            <a:ext cx="24384001" cy="1040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17" name="Google Shape;117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60700" y="7559675"/>
            <a:ext cx="2489200" cy="2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55"/>
          <p:cNvSpPr txBox="1"/>
          <p:nvPr/>
        </p:nvSpPr>
        <p:spPr>
          <a:xfrm>
            <a:off x="3696960" y="7024902"/>
            <a:ext cx="1216680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Piedāvā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55"/>
          <p:cNvSpPr txBox="1"/>
          <p:nvPr/>
        </p:nvSpPr>
        <p:spPr>
          <a:xfrm>
            <a:off x="11711963" y="7024902"/>
            <a:ext cx="940963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Īsteno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55"/>
          <p:cNvSpPr txBox="1"/>
          <p:nvPr/>
        </p:nvSpPr>
        <p:spPr>
          <a:xfrm>
            <a:off x="18587234" y="7024902"/>
            <a:ext cx="1728038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Seko mums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58500" y="8283575"/>
            <a:ext cx="26670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5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2641" y="8226152"/>
            <a:ext cx="331470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eigu tituls zils">
  <p:cSld name="beigu tituls zils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6"/>
          <p:cNvSpPr/>
          <p:nvPr/>
        </p:nvSpPr>
        <p:spPr>
          <a:xfrm>
            <a:off x="0" y="0"/>
            <a:ext cx="24384001" cy="10404000"/>
          </a:xfrm>
          <a:prstGeom prst="rect">
            <a:avLst/>
          </a:prstGeom>
          <a:solidFill>
            <a:srgbClr val="195480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25" name="Google Shape;125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060700" y="7559675"/>
            <a:ext cx="2489200" cy="231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56"/>
          <p:cNvSpPr txBox="1"/>
          <p:nvPr/>
        </p:nvSpPr>
        <p:spPr>
          <a:xfrm>
            <a:off x="3696960" y="7024902"/>
            <a:ext cx="1216680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Piedāvā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56"/>
          <p:cNvSpPr txBox="1"/>
          <p:nvPr/>
        </p:nvSpPr>
        <p:spPr>
          <a:xfrm>
            <a:off x="11711963" y="7024902"/>
            <a:ext cx="940963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Īsteno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6"/>
          <p:cNvSpPr txBox="1"/>
          <p:nvPr/>
        </p:nvSpPr>
        <p:spPr>
          <a:xfrm>
            <a:off x="18587234" y="7024902"/>
            <a:ext cx="1728038" cy="398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Seko mums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5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58500" y="8283575"/>
            <a:ext cx="266700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5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952641" y="8226152"/>
            <a:ext cx="3314700" cy="6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 ar sarkanām bumbām, logo">
  <p:cSld name="Balts fons  ar sarkanām bumbām, logo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6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" name="Google Shape;22;p36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3" name="Google Shape;23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200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ils labā malā">
  <p:cSld name="zils labā malā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8"/>
          <p:cNvSpPr/>
          <p:nvPr/>
        </p:nvSpPr>
        <p:spPr>
          <a:xfrm>
            <a:off x="12844800" y="0"/>
            <a:ext cx="11539200" cy="1371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ar zilām bumbām, logo">
  <p:cSld name="Balts fons ar zilām bumbām, logo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5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" name="Google Shape;28;p25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29" name="Google Shape;29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ļš labā malā + logo">
  <p:cSld name="zaļš labā malā + logo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9"/>
          <p:cNvSpPr/>
          <p:nvPr/>
        </p:nvSpPr>
        <p:spPr>
          <a:xfrm>
            <a:off x="12282000" y="0"/>
            <a:ext cx="1210200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2" name="Google Shape;32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lts fons ar zaļām bumbām, logo">
  <p:cSld name="Balts fons ar zaļām bumbām, logo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6"/>
          <p:cNvSpPr/>
          <p:nvPr/>
        </p:nvSpPr>
        <p:spPr>
          <a:xfrm>
            <a:off x="-2970000" y="10746000"/>
            <a:ext cx="5940000" cy="5940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" name="Google Shape;35;p46"/>
          <p:cNvSpPr/>
          <p:nvPr/>
        </p:nvSpPr>
        <p:spPr>
          <a:xfrm>
            <a:off x="20366563" y="-4017437"/>
            <a:ext cx="8034874" cy="8034874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6" name="Google Shape;36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illā labā malā + logo">
  <p:cSld name="lillā labā malā + logo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0"/>
          <p:cNvSpPr/>
          <p:nvPr/>
        </p:nvSpPr>
        <p:spPr>
          <a:xfrm>
            <a:off x="12282000" y="0"/>
            <a:ext cx="12102000" cy="13716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39" name="Google Shape;39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83423" y="1152000"/>
            <a:ext cx="2413000" cy="46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26" Type="http://schemas.openxmlformats.org/officeDocument/2006/relationships/slideLayout" Target="../slideLayouts/slideLayout27.xml"/><Relationship Id="rId25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9.xml"/><Relationship Id="rId27" Type="http://schemas.openxmlformats.org/officeDocument/2006/relationships/slideLayout" Target="../slideLayouts/slideLayout28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29" Type="http://schemas.openxmlformats.org/officeDocument/2006/relationships/slideLayout" Target="../slideLayouts/slideLayout30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31" Type="http://schemas.openxmlformats.org/officeDocument/2006/relationships/slideLayout" Target="../slideLayouts/slideLayout32.xml"/><Relationship Id="rId3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12.xml"/><Relationship Id="rId33" Type="http://schemas.openxmlformats.org/officeDocument/2006/relationships/theme" Target="../theme/theme1.xml"/><Relationship Id="rId10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1051" y="0"/>
            <a:ext cx="24497552" cy="10404000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Helvetica Neue"/>
              <a:buNone/>
            </a:pPr>
            <a:r>
              <a:t/>
            </a:r>
            <a:endParaRPr b="0" i="0" sz="9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1"/>
          <p:cNvSpPr/>
          <p:nvPr/>
        </p:nvSpPr>
        <p:spPr>
          <a:xfrm>
            <a:off x="0" y="2304000"/>
            <a:ext cx="3454351" cy="1614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Helvetica Neue"/>
              <a:buNone/>
            </a:pPr>
            <a:r>
              <a:t/>
            </a:r>
            <a:endParaRPr b="0" i="0" sz="9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" id="8" name="Google Shape;8;p2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532000" y="11281723"/>
            <a:ext cx="7293929" cy="16850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" id="9" name="Google Shape;9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18757" y="2856949"/>
            <a:ext cx="2416836" cy="472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1"/>
          <p:cNvSpPr txBox="1"/>
          <p:nvPr>
            <p:ph type="title"/>
          </p:nvPr>
        </p:nvSpPr>
        <p:spPr>
          <a:xfrm>
            <a:off x="4320000" y="2304000"/>
            <a:ext cx="18000000" cy="2651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Black"/>
              <a:buNone/>
              <a:defRPr b="0" i="0" sz="72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8" r:id="rId28"/>
    <p:sldLayoutId id="2147483679" r:id="rId29"/>
    <p:sldLayoutId id="2147483680" r:id="rId30"/>
    <p:sldLayoutId id="2147483681" r:id="rId31"/>
    <p:sldLayoutId id="2147483682" r:id="rId3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Relationship Id="rId4" Type="http://schemas.openxmlformats.org/officeDocument/2006/relationships/image" Target="../media/image10.png"/><Relationship Id="rId5" Type="http://schemas.openxmlformats.org/officeDocument/2006/relationships/image" Target="../media/image9.png"/><Relationship Id="rId6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4.png"/><Relationship Id="rId4" Type="http://schemas.openxmlformats.org/officeDocument/2006/relationships/image" Target="../media/image10.png"/><Relationship Id="rId5" Type="http://schemas.openxmlformats.org/officeDocument/2006/relationships/image" Target="../media/image9.png"/><Relationship Id="rId6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"/>
          <p:cNvSpPr txBox="1"/>
          <p:nvPr/>
        </p:nvSpPr>
        <p:spPr>
          <a:xfrm>
            <a:off x="4320000" y="2189700"/>
            <a:ext cx="18000000" cy="40202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 Black"/>
              <a:buNone/>
            </a:pPr>
            <a:r>
              <a:rPr b="0" i="0" lang="en-GB" sz="96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How to Form Conditional Sentences?</a:t>
            </a:r>
            <a:endParaRPr b="0" i="0" sz="9600" u="none" cap="none" strike="noStrik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d13bc4ef5d_0_0"/>
          <p:cNvSpPr txBox="1"/>
          <p:nvPr/>
        </p:nvSpPr>
        <p:spPr>
          <a:xfrm>
            <a:off x="4075500" y="807825"/>
            <a:ext cx="16232999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GB" sz="7200" u="none" cap="none" strike="noStrike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Second Conditional Sentences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d13bc4ef5d_0_0"/>
          <p:cNvSpPr/>
          <p:nvPr/>
        </p:nvSpPr>
        <p:spPr>
          <a:xfrm>
            <a:off x="3513600" y="1156882"/>
            <a:ext cx="90000" cy="594900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txBody>
          <a:bodyPr anchorCtr="0" anchor="ctr" bIns="50800" lIns="504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4140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0" name="Google Shape;210;gd13bc4ef5d_0_0"/>
          <p:cNvSpPr txBox="1"/>
          <p:nvPr/>
        </p:nvSpPr>
        <p:spPr>
          <a:xfrm>
            <a:off x="534900" y="4969100"/>
            <a:ext cx="238491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If + </a:t>
            </a:r>
            <a:r>
              <a:rPr b="0" i="0" lang="en-GB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Past Simple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... </a:t>
            </a:r>
            <a:r>
              <a:rPr b="0" i="0" lang="en-GB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would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b="0" i="0" lang="en-GB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infinitive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I </a:t>
            </a:r>
            <a:r>
              <a:rPr b="1" i="0" lang="en-GB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had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lot of money, I </a:t>
            </a:r>
            <a:r>
              <a:rPr b="1" i="0" lang="en-GB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would travel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around the world.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8"/>
          <p:cNvSpPr/>
          <p:nvPr/>
        </p:nvSpPr>
        <p:spPr>
          <a:xfrm>
            <a:off x="3513600" y="1018800"/>
            <a:ext cx="90000" cy="1980000"/>
          </a:xfrm>
          <a:prstGeom prst="rect">
            <a:avLst/>
          </a:prstGeom>
          <a:solidFill>
            <a:srgbClr val="714B8D"/>
          </a:solidFill>
          <a:ln>
            <a:noFill/>
          </a:ln>
        </p:spPr>
        <p:txBody>
          <a:bodyPr anchorCtr="0" anchor="ctr" bIns="50800" lIns="504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6" name="Google Shape;216;p8"/>
          <p:cNvSpPr txBox="1"/>
          <p:nvPr/>
        </p:nvSpPr>
        <p:spPr>
          <a:xfrm>
            <a:off x="3936625" y="254100"/>
            <a:ext cx="77895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GB" sz="7200" u="none" cap="none" strike="noStrike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Third Conditional Sentences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8"/>
          <p:cNvSpPr txBox="1"/>
          <p:nvPr/>
        </p:nvSpPr>
        <p:spPr>
          <a:xfrm>
            <a:off x="1476025" y="4808400"/>
            <a:ext cx="10716000" cy="52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lang="en-GB" sz="6000">
                <a:solidFill>
                  <a:srgbClr val="414042"/>
                </a:solidFill>
              </a:rPr>
              <a:t>A</a:t>
            </a:r>
            <a:r>
              <a:rPr b="0" i="0" lang="en-GB" sz="6000" u="none" cap="none" strike="noStrike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re used to explain that present circumstances would be different if something different had happened in the past. </a:t>
            </a:r>
            <a:endParaRPr b="0" i="0" sz="6000" u="none" cap="none" strike="noStrike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8"/>
          <p:cNvSpPr txBox="1"/>
          <p:nvPr/>
        </p:nvSpPr>
        <p:spPr>
          <a:xfrm>
            <a:off x="13054145" y="1533797"/>
            <a:ext cx="10510200" cy="849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GB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Consider the following examples:</a:t>
            </a:r>
            <a:endParaRPr b="0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Char char="●"/>
            </a:pPr>
            <a:r>
              <a:rPr b="0" i="0" lang="en-GB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you had told me you needed a ride, I would have left earlier.</a:t>
            </a:r>
            <a:endParaRPr b="0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Char char="●"/>
            </a:pPr>
            <a:r>
              <a:rPr b="0" i="0" lang="en-GB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I had cleaned the house, I could have gone to th</a:t>
            </a:r>
            <a:r>
              <a:rPr lang="en-GB" sz="6000">
                <a:solidFill>
                  <a:srgbClr val="FFFFFF"/>
                </a:solidFill>
              </a:rPr>
              <a:t>e cinema</a:t>
            </a:r>
            <a:r>
              <a:rPr b="0" i="0" lang="en-GB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d13bc4ef5d_0_3"/>
          <p:cNvSpPr txBox="1"/>
          <p:nvPr/>
        </p:nvSpPr>
        <p:spPr>
          <a:xfrm>
            <a:off x="3879600" y="807825"/>
            <a:ext cx="16624801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GB" sz="7200" u="none" cap="none" strike="noStrike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Third Conditional Sentences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d13bc4ef5d_0_3"/>
          <p:cNvSpPr/>
          <p:nvPr/>
        </p:nvSpPr>
        <p:spPr>
          <a:xfrm>
            <a:off x="3513600" y="1156882"/>
            <a:ext cx="90000" cy="594900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txBody>
          <a:bodyPr anchorCtr="0" anchor="ctr" bIns="50800" lIns="504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4140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5" name="Google Shape;225;gd13bc4ef5d_0_3"/>
          <p:cNvSpPr txBox="1"/>
          <p:nvPr/>
        </p:nvSpPr>
        <p:spPr>
          <a:xfrm>
            <a:off x="534900" y="4969100"/>
            <a:ext cx="238491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If + </a:t>
            </a:r>
            <a:r>
              <a:rPr b="0" i="0" lang="en-GB" sz="7200" u="none" cap="none" strike="noStrike">
                <a:solidFill>
                  <a:srgbClr val="56377E"/>
                </a:solidFill>
                <a:latin typeface="Arial"/>
                <a:ea typeface="Arial"/>
                <a:cs typeface="Arial"/>
                <a:sym typeface="Arial"/>
              </a:rPr>
              <a:t>Past Perfect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    ... </a:t>
            </a:r>
            <a:r>
              <a:rPr b="0" i="0" lang="en-GB" sz="7200" u="none" cap="none" strike="noStrike">
                <a:solidFill>
                  <a:srgbClr val="56377E"/>
                </a:solidFill>
                <a:latin typeface="Arial"/>
                <a:ea typeface="Arial"/>
                <a:cs typeface="Arial"/>
                <a:sym typeface="Arial"/>
              </a:rPr>
              <a:t>would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b="0" i="0" lang="en-GB" sz="7200" u="none" cap="none" strike="noStrike">
                <a:solidFill>
                  <a:srgbClr val="56377E"/>
                </a:solidFill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b="0" i="0" lang="en-GB" sz="7200" u="none" cap="none" strike="noStrike">
                <a:solidFill>
                  <a:srgbClr val="56377E"/>
                </a:solidFill>
                <a:latin typeface="Arial"/>
                <a:ea typeface="Arial"/>
                <a:cs typeface="Arial"/>
                <a:sym typeface="Arial"/>
              </a:rPr>
              <a:t>Past Participle</a:t>
            </a:r>
            <a:endParaRPr b="0" i="0" sz="7200" u="none" cap="none" strike="noStrike">
              <a:solidFill>
                <a:srgbClr val="56377E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I </a:t>
            </a:r>
            <a:r>
              <a:rPr b="1" i="0" lang="en-GB" sz="7200" u="none" cap="none" strike="noStrike">
                <a:solidFill>
                  <a:srgbClr val="56377E"/>
                </a:solidFill>
                <a:latin typeface="Arial"/>
                <a:ea typeface="Arial"/>
                <a:cs typeface="Arial"/>
                <a:sym typeface="Arial"/>
              </a:rPr>
              <a:t>had gone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bed early, I </a:t>
            </a:r>
            <a:r>
              <a:rPr b="1" i="0" lang="en-GB" sz="7200" u="none" cap="none" strike="noStrike">
                <a:solidFill>
                  <a:srgbClr val="56377E"/>
                </a:solidFill>
                <a:latin typeface="Arial"/>
                <a:ea typeface="Arial"/>
                <a:cs typeface="Arial"/>
                <a:sym typeface="Arial"/>
              </a:rPr>
              <a:t>would have caught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train.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gd5b06e6620_0_36"/>
          <p:cNvGrpSpPr/>
          <p:nvPr/>
        </p:nvGrpSpPr>
        <p:grpSpPr>
          <a:xfrm>
            <a:off x="3513600" y="1156882"/>
            <a:ext cx="14655300" cy="953618"/>
            <a:chOff x="3575841" y="1156882"/>
            <a:chExt cx="14655300" cy="953618"/>
          </a:xfrm>
        </p:grpSpPr>
        <p:sp>
          <p:nvSpPr>
            <p:cNvPr id="231" name="Google Shape;231;gd5b06e6620_0_36"/>
            <p:cNvSpPr/>
            <p:nvPr/>
          </p:nvSpPr>
          <p:spPr>
            <a:xfrm>
              <a:off x="3575841" y="1156882"/>
              <a:ext cx="90000" cy="594900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50800" lIns="504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 Black"/>
                <a:buNone/>
              </a:pPr>
              <a:r>
                <a:t/>
              </a:r>
              <a:endParaRPr b="0" i="0" sz="3200" u="none" cap="none" strike="noStrike">
                <a:solidFill>
                  <a:srgbClr val="414042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232" name="Google Shape;232;gd5b06e6620_0_36"/>
            <p:cNvSpPr txBox="1"/>
            <p:nvPr/>
          </p:nvSpPr>
          <p:spPr>
            <a:xfrm>
              <a:off x="4033041" y="1224000"/>
              <a:ext cx="14198100" cy="88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4042"/>
                </a:buClr>
                <a:buSzPts val="4800"/>
                <a:buFont typeface="Arial Black"/>
                <a:buNone/>
              </a:pPr>
              <a:r>
                <a:rPr b="1" i="0" lang="en-GB" sz="7200" u="none" cap="none" strike="noStrike">
                  <a:solidFill>
                    <a:srgbClr val="41404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Let us recap!</a:t>
              </a:r>
              <a:endPara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33" name="Google Shape;233;gd5b06e6620_0_36"/>
          <p:cNvPicPr preferRelativeResize="0"/>
          <p:nvPr/>
        </p:nvPicPr>
        <p:blipFill rotWithShape="1">
          <a:blip r:embed="rId3">
            <a:alphaModFix/>
          </a:blip>
          <a:srcRect b="34168" l="43986" r="18518" t="36668"/>
          <a:stretch/>
        </p:blipFill>
        <p:spPr>
          <a:xfrm>
            <a:off x="4811488" y="2943223"/>
            <a:ext cx="14761024" cy="64579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rtificial Intelligence outline" id="234" name="Google Shape;234;gd5b06e6620_0_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48974" y="4802959"/>
            <a:ext cx="2686051" cy="2686051"/>
          </a:xfrm>
          <a:prstGeom prst="rect">
            <a:avLst/>
          </a:prstGeom>
          <a:noFill/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pic>
      <p:pic>
        <p:nvPicPr>
          <p:cNvPr descr="Buddha Silhouette with solid fill" id="235" name="Google Shape;235;gd5b06e6620_0_3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37823" y="4802960"/>
            <a:ext cx="2686051" cy="2686051"/>
          </a:xfrm>
          <a:prstGeom prst="rect">
            <a:avLst/>
          </a:prstGeom>
          <a:noFill/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pic>
      <p:pic>
        <p:nvPicPr>
          <p:cNvPr descr="Cause And Effect with solid fill" id="236" name="Google Shape;236;gd5b06e6620_0_3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5631883" y="4829172"/>
            <a:ext cx="2686051" cy="2686051"/>
          </a:xfrm>
          <a:prstGeom prst="rect">
            <a:avLst/>
          </a:prstGeom>
          <a:noFill/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pic>
      <p:sp>
        <p:nvSpPr>
          <p:cNvPr id="237" name="Google Shape;237;gd5b06e6620_0_36"/>
          <p:cNvSpPr txBox="1"/>
          <p:nvPr/>
        </p:nvSpPr>
        <p:spPr>
          <a:xfrm>
            <a:off x="586137" y="2890797"/>
            <a:ext cx="6034925" cy="18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 lnSpcReduction="1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b="1" i="0" lang="en-GB" sz="6000" u="none" cap="none" strike="noStrike">
                <a:solidFill>
                  <a:srgbClr val="059B8C"/>
                </a:solidFill>
                <a:latin typeface="Arial"/>
                <a:ea typeface="Arial"/>
                <a:cs typeface="Arial"/>
                <a:sym typeface="Arial"/>
              </a:rPr>
              <a:t>Think about the consequences! </a:t>
            </a:r>
            <a:endParaRPr b="1" i="0" sz="6000" u="none" cap="none" strike="noStrike">
              <a:solidFill>
                <a:srgbClr val="059B8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gd5b06e6620_0_36"/>
          <p:cNvSpPr txBox="1"/>
          <p:nvPr/>
        </p:nvSpPr>
        <p:spPr>
          <a:xfrm>
            <a:off x="6804169" y="7994848"/>
            <a:ext cx="10170739" cy="18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b="1" i="0" lang="en-GB" sz="6000" u="none" cap="none" strike="noStrike">
                <a:solidFill>
                  <a:srgbClr val="531D56"/>
                </a:solidFill>
                <a:latin typeface="Arial"/>
                <a:ea typeface="Arial"/>
                <a:cs typeface="Arial"/>
                <a:sym typeface="Arial"/>
              </a:rPr>
              <a:t>Study conditionals!</a:t>
            </a:r>
            <a:endParaRPr b="1" i="0" sz="6000" u="none" cap="none" strike="noStrike">
              <a:solidFill>
                <a:srgbClr val="531D5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gd5b06e6620_0_36"/>
          <p:cNvSpPr txBox="1"/>
          <p:nvPr/>
        </p:nvSpPr>
        <p:spPr>
          <a:xfrm>
            <a:off x="13627123" y="3085949"/>
            <a:ext cx="10170739" cy="18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b="1" i="0" lang="en-GB" sz="6000" u="none" cap="none" strike="noStrike">
                <a:solidFill>
                  <a:srgbClr val="1394D1"/>
                </a:solidFill>
                <a:latin typeface="Arial"/>
                <a:ea typeface="Arial"/>
                <a:cs typeface="Arial"/>
                <a:sym typeface="Arial"/>
              </a:rPr>
              <a:t>Practise the grammar rules!</a:t>
            </a:r>
            <a:endParaRPr b="1" i="0" sz="6000" u="none" cap="none" strike="noStrike">
              <a:solidFill>
                <a:srgbClr val="1394D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25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" id="244" name="Google Shape;24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45036" y="11224573"/>
            <a:ext cx="7293929" cy="1685012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19"/>
          <p:cNvSpPr txBox="1"/>
          <p:nvPr/>
        </p:nvSpPr>
        <p:spPr>
          <a:xfrm>
            <a:off x="7048800" y="1956925"/>
            <a:ext cx="10286400" cy="399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800"/>
              <a:buFont typeface="Arial Black"/>
              <a:buNone/>
            </a:pPr>
            <a:r>
              <a:rPr b="1" i="0" lang="en-GB" sz="15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THANK YOU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4"/>
          <p:cNvGrpSpPr/>
          <p:nvPr/>
        </p:nvGrpSpPr>
        <p:grpSpPr>
          <a:xfrm>
            <a:off x="3513600" y="1156882"/>
            <a:ext cx="14655300" cy="953618"/>
            <a:chOff x="3575841" y="1156882"/>
            <a:chExt cx="14655300" cy="953618"/>
          </a:xfrm>
        </p:grpSpPr>
        <p:sp>
          <p:nvSpPr>
            <p:cNvPr id="141" name="Google Shape;141;p4"/>
            <p:cNvSpPr/>
            <p:nvPr/>
          </p:nvSpPr>
          <p:spPr>
            <a:xfrm>
              <a:off x="3575841" y="1156882"/>
              <a:ext cx="90000" cy="595035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50800" lIns="50400" spcFirstLastPara="1" rIns="50800" wrap="square" tIns="508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 Black"/>
                <a:buNone/>
              </a:pPr>
              <a:r>
                <a:t/>
              </a:r>
              <a:endParaRPr b="0" i="0" sz="3200" u="none" cap="none" strike="noStrike">
                <a:solidFill>
                  <a:srgbClr val="414042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4033041" y="1224000"/>
              <a:ext cx="14198100" cy="88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4042"/>
                </a:buClr>
                <a:buSzPts val="4800"/>
                <a:buFont typeface="Arial Black"/>
                <a:buNone/>
              </a:pPr>
              <a:r>
                <a:rPr b="1" i="0" lang="en-GB" sz="7200" u="none" cap="none" strike="noStrike">
                  <a:solidFill>
                    <a:srgbClr val="41404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What shall we study today?</a:t>
              </a:r>
              <a:endPara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43" name="Google Shape;143;p4"/>
          <p:cNvPicPr preferRelativeResize="0"/>
          <p:nvPr/>
        </p:nvPicPr>
        <p:blipFill rotWithShape="1">
          <a:blip r:embed="rId3">
            <a:alphaModFix/>
          </a:blip>
          <a:srcRect b="34168" l="43986" r="18518" t="36668"/>
          <a:stretch/>
        </p:blipFill>
        <p:spPr>
          <a:xfrm>
            <a:off x="4811488" y="2943223"/>
            <a:ext cx="14761024" cy="64579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rtificial Intelligence outline" id="144" name="Google Shape;14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48974" y="4802959"/>
            <a:ext cx="2686051" cy="2686051"/>
          </a:xfrm>
          <a:prstGeom prst="rect">
            <a:avLst/>
          </a:prstGeom>
          <a:noFill/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pic>
      <p:pic>
        <p:nvPicPr>
          <p:cNvPr descr="Buddha Silhouette with solid fill" id="145" name="Google Shape;145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37823" y="4802960"/>
            <a:ext cx="2686051" cy="2686051"/>
          </a:xfrm>
          <a:prstGeom prst="rect">
            <a:avLst/>
          </a:prstGeom>
          <a:noFill/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pic>
      <p:pic>
        <p:nvPicPr>
          <p:cNvPr descr="Cause And Effect with solid fill" id="146" name="Google Shape;146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5631883" y="4829172"/>
            <a:ext cx="2686051" cy="2686051"/>
          </a:xfrm>
          <a:prstGeom prst="rect">
            <a:avLst/>
          </a:prstGeom>
          <a:noFill/>
          <a:ln>
            <a:noFill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gd5b06e6620_0_0"/>
          <p:cNvGrpSpPr/>
          <p:nvPr/>
        </p:nvGrpSpPr>
        <p:grpSpPr>
          <a:xfrm>
            <a:off x="3513522" y="1156870"/>
            <a:ext cx="13502995" cy="1544918"/>
            <a:chOff x="3575841" y="1156882"/>
            <a:chExt cx="4799700" cy="1544918"/>
          </a:xfrm>
        </p:grpSpPr>
        <p:sp>
          <p:nvSpPr>
            <p:cNvPr id="152" name="Google Shape;152;gd5b06e6620_0_0"/>
            <p:cNvSpPr/>
            <p:nvPr/>
          </p:nvSpPr>
          <p:spPr>
            <a:xfrm>
              <a:off x="3575841" y="1156882"/>
              <a:ext cx="90000" cy="594900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50800" lIns="504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 Black"/>
                <a:buNone/>
              </a:pPr>
              <a:r>
                <a:t/>
              </a:r>
              <a:endParaRPr b="0" i="0" sz="3200" u="none" cap="none" strike="noStrike">
                <a:solidFill>
                  <a:srgbClr val="414042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53" name="Google Shape;153;gd5b06e6620_0_0"/>
            <p:cNvSpPr txBox="1"/>
            <p:nvPr/>
          </p:nvSpPr>
          <p:spPr>
            <a:xfrm>
              <a:off x="4033041" y="1224000"/>
              <a:ext cx="4342500" cy="147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4042"/>
                </a:buClr>
                <a:buSzPts val="4800"/>
                <a:buFont typeface="Arial Black"/>
                <a:buNone/>
              </a:pPr>
              <a:r>
                <a:rPr b="1" i="0" lang="en-GB" sz="6000" u="none" cap="none" strike="noStrike">
                  <a:solidFill>
                    <a:srgbClr val="41404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What are conditional sentences?</a:t>
              </a:r>
              <a:endParaRPr b="0" i="0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4" name="Google Shape;154;gd5b06e6620_0_0"/>
          <p:cNvSpPr txBox="1"/>
          <p:nvPr/>
        </p:nvSpPr>
        <p:spPr>
          <a:xfrm>
            <a:off x="2041200" y="4023075"/>
            <a:ext cx="219174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GB" sz="60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Conditional sentences</a:t>
            </a: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are statements discussing known factors or </a:t>
            </a:r>
            <a:r>
              <a:rPr b="1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hypothetical situations</a:t>
            </a: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and their </a:t>
            </a:r>
            <a:r>
              <a:rPr b="1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consequences</a:t>
            </a: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6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d5b06e6620_0_0"/>
          <p:cNvSpPr txBox="1"/>
          <p:nvPr/>
        </p:nvSpPr>
        <p:spPr>
          <a:xfrm>
            <a:off x="2041200" y="6816400"/>
            <a:ext cx="21161699" cy="25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GB" sz="7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conditional clause  </a:t>
            </a:r>
            <a:r>
              <a:rPr b="0" i="0" lang="en-GB" sz="7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+        </a:t>
            </a:r>
            <a:r>
              <a:rPr b="1" i="0" lang="en-GB" sz="7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consequence</a:t>
            </a:r>
            <a:endParaRPr b="1" i="0" sz="72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(if-clause) 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oogle Shape;160;gd5b06e6620_0_10"/>
          <p:cNvGrpSpPr/>
          <p:nvPr/>
        </p:nvGrpSpPr>
        <p:grpSpPr>
          <a:xfrm>
            <a:off x="3513522" y="1156870"/>
            <a:ext cx="17198001" cy="806030"/>
            <a:chOff x="3575841" y="1156882"/>
            <a:chExt cx="6113105" cy="806030"/>
          </a:xfrm>
        </p:grpSpPr>
        <p:sp>
          <p:nvSpPr>
            <p:cNvPr id="161" name="Google Shape;161;gd5b06e6620_0_10"/>
            <p:cNvSpPr/>
            <p:nvPr/>
          </p:nvSpPr>
          <p:spPr>
            <a:xfrm>
              <a:off x="3575841" y="1156882"/>
              <a:ext cx="90000" cy="594900"/>
            </a:xfrm>
            <a:prstGeom prst="rect">
              <a:avLst/>
            </a:prstGeom>
            <a:solidFill>
              <a:srgbClr val="414042"/>
            </a:solidFill>
            <a:ln>
              <a:noFill/>
            </a:ln>
          </p:spPr>
          <p:txBody>
            <a:bodyPr anchorCtr="0" anchor="ctr" bIns="50800" lIns="504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 Black"/>
                <a:buNone/>
              </a:pPr>
              <a:r>
                <a:t/>
              </a:r>
              <a:endParaRPr b="0" i="0" sz="3200" u="none" cap="none" strike="noStrike">
                <a:solidFill>
                  <a:srgbClr val="414042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2" name="Google Shape;162;gd5b06e6620_0_10"/>
            <p:cNvSpPr txBox="1"/>
            <p:nvPr/>
          </p:nvSpPr>
          <p:spPr>
            <a:xfrm>
              <a:off x="4033046" y="1224012"/>
              <a:ext cx="5655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4042"/>
                </a:buClr>
                <a:buSzPts val="4800"/>
                <a:buFont typeface="Arial Black"/>
                <a:buNone/>
              </a:pPr>
              <a:r>
                <a:rPr b="1" i="0" lang="en-GB" sz="6000" u="none" cap="none" strike="noStrike">
                  <a:solidFill>
                    <a:srgbClr val="41404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Types of Conditional Sentences</a:t>
              </a:r>
              <a:endParaRPr b="0" i="0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3" name="Google Shape;163;gd5b06e6620_0_10"/>
          <p:cNvSpPr txBox="1"/>
          <p:nvPr/>
        </p:nvSpPr>
        <p:spPr>
          <a:xfrm>
            <a:off x="1677300" y="2763450"/>
            <a:ext cx="21917400" cy="77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Each expresses a </a:t>
            </a:r>
            <a:r>
              <a:rPr b="1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different degree of probability</a:t>
            </a: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that a situation </a:t>
            </a:r>
            <a:r>
              <a:rPr b="0" i="1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will occur</a:t>
            </a: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b="0" i="1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would have occurred</a:t>
            </a: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under </a:t>
            </a:r>
            <a:r>
              <a:rPr b="1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certain circumstances</a:t>
            </a: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60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Char char="●"/>
            </a:pP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Zero Conditional Sentences</a:t>
            </a:r>
            <a:endParaRPr b="0" i="0" sz="60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Char char="●"/>
            </a:pP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First Conditional Sentences</a:t>
            </a:r>
            <a:endParaRPr b="0" i="0" sz="60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Char char="●"/>
            </a:pP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Second Conditional Sentences</a:t>
            </a:r>
            <a:endParaRPr b="0" i="0" sz="60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Char char="●"/>
            </a:pPr>
            <a:r>
              <a:rPr b="0" i="0" lang="en-GB" sz="6000" u="none" cap="none" strike="noStrike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Third Conditional Sentences</a:t>
            </a:r>
            <a:endParaRPr b="0" i="0" sz="60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6000" u="none" cap="none" strike="noStrike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"/>
          <p:cNvSpPr txBox="1"/>
          <p:nvPr/>
        </p:nvSpPr>
        <p:spPr>
          <a:xfrm>
            <a:off x="1476025" y="4808400"/>
            <a:ext cx="10716000" cy="52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b="0" i="0" lang="en-GB" sz="6000" u="none" cap="none" strike="noStrike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Express general truths—situations in which one thing always causes another. </a:t>
            </a:r>
            <a:endParaRPr b="0" i="0" sz="6000" u="none" cap="none" strike="noStrike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9" name="Google Shape;169;p5"/>
          <p:cNvGrpSpPr/>
          <p:nvPr/>
        </p:nvGrpSpPr>
        <p:grpSpPr>
          <a:xfrm>
            <a:off x="3513600" y="1018800"/>
            <a:ext cx="9125400" cy="1980000"/>
            <a:chOff x="957600" y="1018800"/>
            <a:chExt cx="9125400" cy="1980000"/>
          </a:xfrm>
        </p:grpSpPr>
        <p:sp>
          <p:nvSpPr>
            <p:cNvPr id="170" name="Google Shape;170;p5"/>
            <p:cNvSpPr/>
            <p:nvPr/>
          </p:nvSpPr>
          <p:spPr>
            <a:xfrm>
              <a:off x="957600" y="1018800"/>
              <a:ext cx="90000" cy="1980000"/>
            </a:xfrm>
            <a:prstGeom prst="rect">
              <a:avLst/>
            </a:prstGeom>
            <a:solidFill>
              <a:srgbClr val="F15A5D"/>
            </a:solidFill>
            <a:ln>
              <a:noFill/>
            </a:ln>
          </p:spPr>
          <p:txBody>
            <a:bodyPr anchorCtr="0" anchor="ctr" bIns="50800" lIns="50400" spcFirstLastPara="1" rIns="50800" wrap="square" tIns="508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200"/>
                <a:buFont typeface="Arial Black"/>
                <a:buNone/>
              </a:pPr>
              <a:r>
                <a:t/>
              </a:r>
              <a:endPara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71" name="Google Shape;171;p5"/>
            <p:cNvSpPr txBox="1"/>
            <p:nvPr/>
          </p:nvSpPr>
          <p:spPr>
            <a:xfrm>
              <a:off x="1476000" y="1018800"/>
              <a:ext cx="8607000" cy="198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14042"/>
                </a:buClr>
                <a:buSzPts val="4800"/>
                <a:buFont typeface="Arial Black"/>
                <a:buNone/>
              </a:pPr>
              <a:r>
                <a:rPr b="1" i="0" lang="en-GB" sz="7200" u="none" cap="none" strike="noStrike">
                  <a:solidFill>
                    <a:srgbClr val="414042"/>
                  </a:solidFill>
                  <a:latin typeface="Arial Black"/>
                  <a:ea typeface="Arial Black"/>
                  <a:cs typeface="Arial Black"/>
                  <a:sym typeface="Arial Black"/>
                </a:rPr>
                <a:t>Zero Conditional Sentences</a:t>
              </a:r>
              <a:endParaRPr b="0" i="0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2" name="Google Shape;172;p5"/>
          <p:cNvSpPr txBox="1"/>
          <p:nvPr/>
        </p:nvSpPr>
        <p:spPr>
          <a:xfrm>
            <a:off x="13084625" y="1775925"/>
            <a:ext cx="11025055" cy="57246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GB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Consider the following examples:</a:t>
            </a:r>
            <a:endParaRPr b="0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Char char="●"/>
            </a:pPr>
            <a:r>
              <a:rPr b="0" i="0" lang="en-GB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you don’t sleep well, your health suffers.</a:t>
            </a:r>
            <a:endParaRPr b="0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Char char="●"/>
            </a:pPr>
            <a:r>
              <a:rPr b="0" i="0" lang="en-GB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When people hug each other, they become happier.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/>
          <p:cNvSpPr txBox="1"/>
          <p:nvPr/>
        </p:nvSpPr>
        <p:spPr>
          <a:xfrm>
            <a:off x="3409144" y="3147632"/>
            <a:ext cx="19080000" cy="8030848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Autofit/>
          </a:bodyPr>
          <a:lstStyle/>
          <a:p>
            <a:pPr indent="0" lvl="0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r>
              <a:t/>
            </a:r>
            <a:endParaRPr b="0" i="0" sz="4700" u="none" cap="none" strike="noStrike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6"/>
          <p:cNvSpPr/>
          <p:nvPr/>
        </p:nvSpPr>
        <p:spPr>
          <a:xfrm>
            <a:off x="3513600" y="1156882"/>
            <a:ext cx="90000" cy="595035"/>
          </a:xfrm>
          <a:prstGeom prst="rect">
            <a:avLst/>
          </a:prstGeom>
          <a:solidFill>
            <a:srgbClr val="F15A5D"/>
          </a:solidFill>
          <a:ln>
            <a:noFill/>
          </a:ln>
        </p:spPr>
        <p:txBody>
          <a:bodyPr anchorCtr="0" anchor="ctr" bIns="50800" lIns="504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9" name="Google Shape;179;p16"/>
          <p:cNvSpPr txBox="1"/>
          <p:nvPr/>
        </p:nvSpPr>
        <p:spPr>
          <a:xfrm>
            <a:off x="3750900" y="807900"/>
            <a:ext cx="175764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GB" sz="7200" u="none" cap="none" strike="noStrike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Zero Conditional Sentences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6"/>
          <p:cNvSpPr txBox="1"/>
          <p:nvPr/>
        </p:nvSpPr>
        <p:spPr>
          <a:xfrm>
            <a:off x="534900" y="4969100"/>
            <a:ext cx="238491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+ </a:t>
            </a:r>
            <a:r>
              <a:rPr b="0" i="0" lang="en-GB" sz="7200" u="none" cap="none" strike="noStrike">
                <a:solidFill>
                  <a:srgbClr val="BA2028"/>
                </a:solidFill>
                <a:latin typeface="Arial"/>
                <a:ea typeface="Arial"/>
                <a:cs typeface="Arial"/>
                <a:sym typeface="Arial"/>
              </a:rPr>
              <a:t>Present Simple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... </a:t>
            </a:r>
            <a:r>
              <a:rPr b="0" i="0" lang="en-GB" sz="7200" u="none" cap="none" strike="noStrike">
                <a:solidFill>
                  <a:srgbClr val="BA2028"/>
                </a:solidFill>
                <a:latin typeface="Arial"/>
                <a:ea typeface="Arial"/>
                <a:cs typeface="Arial"/>
                <a:sym typeface="Arial"/>
              </a:rPr>
              <a:t>Present Simple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</a:t>
            </a:r>
            <a:r>
              <a:rPr b="1" i="0" lang="en-GB" sz="7200" u="none" cap="none" strike="noStrike">
                <a:solidFill>
                  <a:srgbClr val="BA2028"/>
                </a:solidFill>
                <a:latin typeface="Arial"/>
                <a:ea typeface="Arial"/>
                <a:cs typeface="Arial"/>
                <a:sym typeface="Arial"/>
              </a:rPr>
              <a:t>heat 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water to 100 degrees, it </a:t>
            </a:r>
            <a:r>
              <a:rPr b="1" i="0" lang="en-GB" sz="7200" u="none" cap="none" strike="noStrike">
                <a:solidFill>
                  <a:srgbClr val="BA2028"/>
                </a:solidFill>
                <a:latin typeface="Arial"/>
                <a:ea typeface="Arial"/>
                <a:cs typeface="Arial"/>
                <a:sym typeface="Arial"/>
              </a:rPr>
              <a:t>boils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"/>
          <p:cNvSpPr/>
          <p:nvPr/>
        </p:nvSpPr>
        <p:spPr>
          <a:xfrm>
            <a:off x="3513600" y="1018800"/>
            <a:ext cx="90000" cy="1980000"/>
          </a:xfrm>
          <a:prstGeom prst="rect">
            <a:avLst/>
          </a:prstGeom>
          <a:solidFill>
            <a:srgbClr val="1394D1"/>
          </a:solidFill>
          <a:ln>
            <a:noFill/>
          </a:ln>
        </p:spPr>
        <p:txBody>
          <a:bodyPr anchorCtr="0" anchor="ctr" bIns="50800" lIns="504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6" name="Google Shape;186;p6"/>
          <p:cNvSpPr txBox="1"/>
          <p:nvPr/>
        </p:nvSpPr>
        <p:spPr>
          <a:xfrm>
            <a:off x="3778900" y="808200"/>
            <a:ext cx="116142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GB" sz="7200" u="none" cap="none" strike="noStrike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First Conditional Sentences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6"/>
          <p:cNvSpPr txBox="1"/>
          <p:nvPr/>
        </p:nvSpPr>
        <p:spPr>
          <a:xfrm>
            <a:off x="1301702" y="4614707"/>
            <a:ext cx="10716000" cy="52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lang="en-GB" sz="6000">
                <a:solidFill>
                  <a:srgbClr val="414042"/>
                </a:solidFill>
              </a:rPr>
              <a:t>E</a:t>
            </a:r>
            <a:r>
              <a:rPr b="0" i="0" lang="en-GB" sz="6000" u="none" cap="none" strike="noStrike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xpress situations in which the outcome is likely</a:t>
            </a:r>
            <a:r>
              <a:rPr lang="en-GB" sz="6000">
                <a:solidFill>
                  <a:srgbClr val="414042"/>
                </a:solidFill>
              </a:rPr>
              <a:t>, </a:t>
            </a:r>
            <a:r>
              <a:rPr b="0" i="0" lang="en-GB" sz="6000" u="none" cap="none" strike="noStrike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but not guaranteed</a:t>
            </a:r>
            <a:r>
              <a:rPr lang="en-GB" sz="6000">
                <a:solidFill>
                  <a:srgbClr val="414042"/>
                </a:solidFill>
              </a:rPr>
              <a:t>, </a:t>
            </a:r>
            <a:r>
              <a:rPr b="0" i="0" lang="en-GB" sz="6000" u="none" cap="none" strike="noStrike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to happen in the future. </a:t>
            </a:r>
            <a:endParaRPr b="0" i="0" sz="6000" u="none" cap="none" strike="noStrike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6"/>
          <p:cNvSpPr txBox="1"/>
          <p:nvPr/>
        </p:nvSpPr>
        <p:spPr>
          <a:xfrm>
            <a:off x="13084625" y="1775925"/>
            <a:ext cx="10716000" cy="646327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GB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Consider the following examples:</a:t>
            </a:r>
            <a:endParaRPr b="0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Char char="●"/>
            </a:pPr>
            <a:r>
              <a:rPr b="0" i="0" lang="en-GB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you rest, you will feel better.</a:t>
            </a:r>
            <a:endParaRPr b="0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Char char="●"/>
            </a:pPr>
            <a:r>
              <a:rPr b="0" i="0" lang="en-GB" sz="6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you set your mind to a goal, you’ll eventually achieve it.</a:t>
            </a:r>
            <a:endParaRPr b="0" i="0" sz="60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"/>
          <p:cNvSpPr/>
          <p:nvPr/>
        </p:nvSpPr>
        <p:spPr>
          <a:xfrm>
            <a:off x="3513600" y="1156882"/>
            <a:ext cx="90000" cy="595035"/>
          </a:xfrm>
          <a:prstGeom prst="rect">
            <a:avLst/>
          </a:prstGeom>
          <a:solidFill>
            <a:srgbClr val="414042"/>
          </a:solidFill>
          <a:ln>
            <a:noFill/>
          </a:ln>
        </p:spPr>
        <p:txBody>
          <a:bodyPr anchorCtr="0" anchor="ctr" bIns="50800" lIns="504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41404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4" name="Google Shape;194;p3"/>
          <p:cNvSpPr txBox="1"/>
          <p:nvPr/>
        </p:nvSpPr>
        <p:spPr>
          <a:xfrm>
            <a:off x="3862875" y="807900"/>
            <a:ext cx="15701099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GB" sz="7200" u="none" cap="none" strike="noStrike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First Conditional Sentences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3"/>
          <p:cNvSpPr txBox="1"/>
          <p:nvPr/>
        </p:nvSpPr>
        <p:spPr>
          <a:xfrm>
            <a:off x="534900" y="4847180"/>
            <a:ext cx="238491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If + </a:t>
            </a:r>
            <a:r>
              <a:rPr b="0" i="0" lang="en-GB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 Simple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... </a:t>
            </a:r>
            <a:r>
              <a:rPr b="0" i="0" lang="en-GB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will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b="0" i="0" lang="en-GB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infinitive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t/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it </a:t>
            </a:r>
            <a:r>
              <a:rPr b="1" i="0" lang="en-GB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rains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tomorrow, we'</a:t>
            </a:r>
            <a:r>
              <a:rPr b="1" i="0" lang="en-GB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ll go</a:t>
            </a:r>
            <a:r>
              <a:rPr b="0" i="0" lang="en-GB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the cinema.</a:t>
            </a:r>
            <a:endParaRPr b="0" i="0" sz="7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/>
          <p:nvPr/>
        </p:nvSpPr>
        <p:spPr>
          <a:xfrm>
            <a:off x="3513600" y="1018800"/>
            <a:ext cx="90000" cy="1980000"/>
          </a:xfrm>
          <a:prstGeom prst="rect">
            <a:avLst/>
          </a:prstGeom>
          <a:solidFill>
            <a:srgbClr val="059B8C"/>
          </a:solidFill>
          <a:ln>
            <a:noFill/>
          </a:ln>
        </p:spPr>
        <p:txBody>
          <a:bodyPr anchorCtr="0" anchor="ctr" bIns="50800" lIns="50400" spcFirstLastPara="1" rIns="50800" wrap="square" tIns="50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 Black"/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1" name="Google Shape;201;p7"/>
          <p:cNvSpPr txBox="1"/>
          <p:nvPr/>
        </p:nvSpPr>
        <p:spPr>
          <a:xfrm>
            <a:off x="3807000" y="254100"/>
            <a:ext cx="83850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GB" sz="7200" u="none" cap="none" strike="noStrike">
                <a:solidFill>
                  <a:srgbClr val="414042"/>
                </a:solidFill>
                <a:latin typeface="Arial Black"/>
                <a:ea typeface="Arial Black"/>
                <a:cs typeface="Arial Black"/>
                <a:sym typeface="Arial Black"/>
              </a:rPr>
              <a:t>Second Conditional Sentences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7"/>
          <p:cNvSpPr txBox="1"/>
          <p:nvPr/>
        </p:nvSpPr>
        <p:spPr>
          <a:xfrm>
            <a:off x="1476025" y="4808400"/>
            <a:ext cx="10716000" cy="52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0" spcFirstLastPara="1" rIns="50800" wrap="square" tIns="508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4800"/>
              <a:buFont typeface="Arial"/>
              <a:buNone/>
            </a:pPr>
            <a:r>
              <a:rPr lang="en-GB" sz="6000">
                <a:solidFill>
                  <a:srgbClr val="414042"/>
                </a:solidFill>
              </a:rPr>
              <a:t>A</a:t>
            </a:r>
            <a:r>
              <a:rPr b="0" i="0" lang="en-GB" sz="6000" u="none" cap="none" strike="noStrike">
                <a:solidFill>
                  <a:srgbClr val="414042"/>
                </a:solidFill>
                <a:latin typeface="Arial"/>
                <a:ea typeface="Arial"/>
                <a:cs typeface="Arial"/>
                <a:sym typeface="Arial"/>
              </a:rPr>
              <a:t>re useful for expressing outcomes that are completely unrealistic or will not likely happen in the future. </a:t>
            </a:r>
            <a:endParaRPr b="0" i="0" sz="6000" u="none" cap="none" strike="noStrike">
              <a:solidFill>
                <a:srgbClr val="4140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7"/>
          <p:cNvSpPr txBox="1"/>
          <p:nvPr/>
        </p:nvSpPr>
        <p:spPr>
          <a:xfrm>
            <a:off x="13084625" y="1775925"/>
            <a:ext cx="11574000" cy="43396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0" i="0" lang="en-GB" sz="5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Consider the following examples:</a:t>
            </a:r>
            <a:endParaRPr b="0" i="0" sz="5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Char char="●"/>
            </a:pPr>
            <a:r>
              <a:rPr b="0" i="0" lang="en-GB" sz="5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I inherited a billion dollars, I would travel to the moon.</a:t>
            </a:r>
            <a:endParaRPr b="0" i="0" sz="5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Arial"/>
              <a:buChar char="●"/>
            </a:pPr>
            <a:r>
              <a:rPr b="0" i="0" lang="en-GB" sz="5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If I were you, I would not call him first!</a:t>
            </a:r>
            <a:endParaRPr b="0" i="0" sz="5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skola2030">
      <a:dk1>
        <a:srgbClr val="F05A5D"/>
      </a:dk1>
      <a:lt1>
        <a:srgbClr val="059B8B"/>
      </a:lt1>
      <a:dk2>
        <a:srgbClr val="1294D0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itullapa">
  <a:themeElements>
    <a:clrScheme name="skola2030 1">
      <a:dk1>
        <a:srgbClr val="F05A5D"/>
      </a:dk1>
      <a:lt1>
        <a:srgbClr val="FFFFFF"/>
      </a:lt1>
      <a:dk2>
        <a:srgbClr val="1294D0"/>
      </a:dk2>
      <a:lt2>
        <a:srgbClr val="059B8B"/>
      </a:lt2>
      <a:accent1>
        <a:srgbClr val="19537F"/>
      </a:accent1>
      <a:accent2>
        <a:srgbClr val="B92028"/>
      </a:accent2>
      <a:accent3>
        <a:srgbClr val="6DC8BA"/>
      </a:accent3>
      <a:accent4>
        <a:srgbClr val="414041"/>
      </a:accent4>
      <a:accent5>
        <a:srgbClr val="5B9BD5"/>
      </a:accent5>
      <a:accent6>
        <a:srgbClr val="531D56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MRT</dc:creator>
</cp:coreProperties>
</file>