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  <p:sldMasterId id="2147483650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13716000" cx="24384000"/>
  <p:notesSz cx="6858000" cy="9144000"/>
  <p:embeddedFontLst>
    <p:embeddedFont>
      <p:font typeface="Helvetica Neue"/>
      <p:regular r:id="rId14"/>
      <p:bold r:id="rId15"/>
      <p:italic r:id="rId16"/>
      <p:boldItalic r:id="rId17"/>
    </p:embeddedFont>
    <p:embeddedFont>
      <p:font typeface="Arial Black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2214">
          <p15:clr>
            <a:srgbClr val="A4A3A4"/>
          </p15:clr>
        </p15:guide>
        <p15:guide id="2" pos="5593">
          <p15:clr>
            <a:srgbClr val="A4A3A4"/>
          </p15:clr>
        </p15:guide>
        <p15:guide id="3" pos="13441">
          <p15:clr>
            <a:srgbClr val="A4A3A4"/>
          </p15:clr>
        </p15:guide>
        <p15:guide id="4" pos="6115">
          <p15:clr>
            <a:srgbClr val="A4A3A4"/>
          </p15:clr>
        </p15:guide>
        <p15:guide id="5" pos="10061">
          <p15:clr>
            <a:srgbClr val="A4A3A4"/>
          </p15:clr>
        </p15:guide>
        <p15:guide id="6" pos="9517">
          <p15:clr>
            <a:srgbClr val="A4A3A4"/>
          </p15:clr>
        </p15:guide>
        <p15:guide id="7" orient="horz" pos="1780">
          <p15:clr>
            <a:srgbClr val="A4A3A4"/>
          </p15:clr>
        </p15:guide>
        <p15:guide id="8" orient="horz" pos="6860">
          <p15:clr>
            <a:srgbClr val="A4A3A4"/>
          </p15:clr>
        </p15:guide>
        <p15:guide id="9" pos="8088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19" roundtripDataSignature="AMtx7miQM6nSJvnhkzErVrK3pjq9VwG9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214"/>
        <p:guide pos="5593"/>
        <p:guide pos="13441"/>
        <p:guide pos="6115"/>
        <p:guide pos="10061"/>
        <p:guide pos="9517"/>
        <p:guide pos="1780" orient="horz"/>
        <p:guide pos="6860" orient="horz"/>
        <p:guide pos="808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font" Target="fonts/HelveticaNeue-bold.fntdata"/><Relationship Id="rId14" Type="http://schemas.openxmlformats.org/officeDocument/2006/relationships/font" Target="fonts/HelveticaNeue-regular.fntdata"/><Relationship Id="rId17" Type="http://schemas.openxmlformats.org/officeDocument/2006/relationships/font" Target="fonts/HelveticaNeue-boldItalic.fntdata"/><Relationship Id="rId16" Type="http://schemas.openxmlformats.org/officeDocument/2006/relationships/font" Target="fonts/HelveticaNeue-italic.fntdata"/><Relationship Id="rId5" Type="http://schemas.openxmlformats.org/officeDocument/2006/relationships/slideMaster" Target="slideMasters/slideMaster2.xml"/><Relationship Id="rId19" Type="http://customschemas.google.com/relationships/presentationmetadata" Target="metadata"/><Relationship Id="rId6" Type="http://schemas.openxmlformats.org/officeDocument/2006/relationships/notesMaster" Target="notesMasters/notesMaster1.xml"/><Relationship Id="rId18" Type="http://schemas.openxmlformats.org/officeDocument/2006/relationships/font" Target="fonts/ArialBlack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indent="-228600" lvl="1" marL="914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indent="-228600" lvl="2" marL="1371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indent="-228600" lvl="3" marL="1828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indent="-228600" lvl="4" marL="22860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indent="-228600" lvl="5" marL="27432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indent="-228600" lvl="6" marL="32004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indent="-228600" lvl="7" marL="36576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indent="-228600" lvl="8" marL="4114800" marR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2200" u="none" cap="none" strike="noStrik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5" name="Google Shape;65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b797e49720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1" name="Google Shape;71;gb797e49720_0_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6" name="Google Shape;76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8" name="Google Shape;88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9" name="Google Shape;99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15" name="Google Shape;115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Relationship Id="rId3" Type="http://schemas.openxmlformats.org/officeDocument/2006/relationships/image" Target="../media/image2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10.png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uls_fons">
  <p:cSld name="Tituls_fons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/>
          <p:nvPr/>
        </p:nvSpPr>
        <p:spPr>
          <a:xfrm>
            <a:off x="1051" y="0"/>
            <a:ext cx="24497552" cy="104040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Helvetica Neue"/>
              <a:buNone/>
            </a:pPr>
            <a:r>
              <a:t/>
            </a:r>
            <a:endParaRPr b="0" i="0" sz="9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;p17"/>
          <p:cNvSpPr/>
          <p:nvPr/>
        </p:nvSpPr>
        <p:spPr>
          <a:xfrm>
            <a:off x="0" y="2304000"/>
            <a:ext cx="3454351" cy="16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Helvetica Neue"/>
              <a:buNone/>
            </a:pPr>
            <a:r>
              <a:t/>
            </a:r>
            <a:endParaRPr b="0" i="0" sz="9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16" name="Google Shape;16;p1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545036" y="11281723"/>
            <a:ext cx="7293929" cy="1685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17" name="Google Shape;17;p1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18757" y="2856949"/>
            <a:ext cx="2416836" cy="47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9_Custom Layout">
  <p:cSld name="9_Custom Layou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Google Shape;53;p2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83200" y="12366000"/>
            <a:ext cx="2413000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0_Custom Layout">
  <p:cSld name="10_Custom Layou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8"/>
          <p:cNvSpPr/>
          <p:nvPr/>
        </p:nvSpPr>
        <p:spPr>
          <a:xfrm>
            <a:off x="0" y="0"/>
            <a:ext cx="12193201" cy="13716000"/>
          </a:xfrm>
          <a:prstGeom prst="rect">
            <a:avLst/>
          </a:prstGeom>
          <a:solidFill>
            <a:srgbClr val="059B8C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6" name="Google Shape;56;p28"/>
          <p:cNvSpPr/>
          <p:nvPr/>
        </p:nvSpPr>
        <p:spPr>
          <a:xfrm>
            <a:off x="12192000" y="0"/>
            <a:ext cx="12193201" cy="137160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2_Custom Layout">
  <p:cSld name="12_Custom Layou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30"/>
          <p:cNvSpPr/>
          <p:nvPr/>
        </p:nvSpPr>
        <p:spPr>
          <a:xfrm>
            <a:off x="5125200" y="5961600"/>
            <a:ext cx="2181600" cy="2181600"/>
          </a:xfrm>
          <a:prstGeom prst="ellipse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9" name="Google Shape;59;p30"/>
          <p:cNvSpPr/>
          <p:nvPr/>
        </p:nvSpPr>
        <p:spPr>
          <a:xfrm>
            <a:off x="8113200" y="5961600"/>
            <a:ext cx="2181600" cy="2181600"/>
          </a:xfrm>
          <a:prstGeom prst="ellipse">
            <a:avLst/>
          </a:prstGeom>
          <a:solidFill>
            <a:srgbClr val="BA2028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0" name="Google Shape;60;p30"/>
          <p:cNvSpPr/>
          <p:nvPr/>
        </p:nvSpPr>
        <p:spPr>
          <a:xfrm>
            <a:off x="11101200" y="5961600"/>
            <a:ext cx="2181600" cy="2181600"/>
          </a:xfrm>
          <a:prstGeom prst="ellipse">
            <a:avLst/>
          </a:prstGeom>
          <a:solidFill>
            <a:srgbClr val="059B8C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1" name="Google Shape;61;p30"/>
          <p:cNvSpPr/>
          <p:nvPr/>
        </p:nvSpPr>
        <p:spPr>
          <a:xfrm>
            <a:off x="14089200" y="5961600"/>
            <a:ext cx="2181600" cy="2181600"/>
          </a:xfrm>
          <a:prstGeom prst="ellipse">
            <a:avLst/>
          </a:prstGeom>
          <a:solidFill>
            <a:srgbClr val="531D56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17077200" y="5961600"/>
            <a:ext cx="2181600" cy="2181600"/>
          </a:xfrm>
          <a:prstGeom prst="ellipse">
            <a:avLst/>
          </a:prstGeom>
          <a:solidFill>
            <a:srgbClr val="1394D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orem ipsum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alts fons, logo">
  <p:cSld name="Balts fons, logo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6"/>
          <p:cNvSpPr/>
          <p:nvPr/>
        </p:nvSpPr>
        <p:spPr>
          <a:xfrm>
            <a:off x="-2970000" y="10746000"/>
            <a:ext cx="5940000" cy="5940000"/>
          </a:xfrm>
          <a:prstGeom prst="ellipse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2" name="Google Shape;22;p26"/>
          <p:cNvSpPr/>
          <p:nvPr/>
        </p:nvSpPr>
        <p:spPr>
          <a:xfrm>
            <a:off x="21414000" y="-2970000"/>
            <a:ext cx="5940000" cy="5940000"/>
          </a:xfrm>
          <a:prstGeom prst="ellipse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3" name="Google Shape;23;p2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83200" y="12366000"/>
            <a:ext cx="2413000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1_Custom Layout">
  <p:cSld name="11_Custom Layou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9"/>
          <p:cNvSpPr/>
          <p:nvPr/>
        </p:nvSpPr>
        <p:spPr>
          <a:xfrm>
            <a:off x="0" y="0"/>
            <a:ext cx="24384001" cy="104040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6" name="Google Shape;26;p2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060700" y="7559675"/>
            <a:ext cx="2489200" cy="2311400"/>
          </a:xfrm>
          <a:prstGeom prst="rect">
            <a:avLst/>
          </a:prstGeom>
          <a:noFill/>
          <a:ln>
            <a:noFill/>
          </a:ln>
        </p:spPr>
      </p:pic>
      <p:sp>
        <p:nvSpPr>
          <p:cNvPr id="27" name="Google Shape;27;p29"/>
          <p:cNvSpPr txBox="1"/>
          <p:nvPr/>
        </p:nvSpPr>
        <p:spPr>
          <a:xfrm>
            <a:off x="3696960" y="7024902"/>
            <a:ext cx="1216680" cy="39805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Piedāvā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9"/>
          <p:cNvSpPr txBox="1"/>
          <p:nvPr/>
        </p:nvSpPr>
        <p:spPr>
          <a:xfrm>
            <a:off x="11711963" y="7024902"/>
            <a:ext cx="940963" cy="39805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Īsteno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9"/>
          <p:cNvSpPr txBox="1"/>
          <p:nvPr/>
        </p:nvSpPr>
        <p:spPr>
          <a:xfrm>
            <a:off x="18587234" y="7024902"/>
            <a:ext cx="1728038" cy="398058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Seko mums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0" name="Google Shape;30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858500" y="8283575"/>
            <a:ext cx="2667000" cy="86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1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8016153" y="8391525"/>
            <a:ext cx="3098800" cy="647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ļš_fons, logo">
  <p:cSld name="zaļš_fons, logo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059B8C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4" name="Google Shape;34;p20"/>
          <p:cNvSpPr/>
          <p:nvPr/>
        </p:nvSpPr>
        <p:spPr>
          <a:xfrm>
            <a:off x="-2970000" y="10746000"/>
            <a:ext cx="5940000" cy="5940000"/>
          </a:xfrm>
          <a:prstGeom prst="ellipse">
            <a:avLst/>
          </a:prstGeom>
          <a:solidFill>
            <a:srgbClr val="6EC8BB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35" name="Google Shape;35;p20"/>
          <p:cNvSpPr/>
          <p:nvPr/>
        </p:nvSpPr>
        <p:spPr>
          <a:xfrm>
            <a:off x="21414000" y="-2970000"/>
            <a:ext cx="5940000" cy="5940000"/>
          </a:xfrm>
          <a:prstGeom prst="ellipse">
            <a:avLst/>
          </a:prstGeom>
          <a:solidFill>
            <a:srgbClr val="6EC8BB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36" name="Google Shape;36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83423" y="12366625"/>
            <a:ext cx="2413000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rkans labā malā">
  <p:cSld name="sarkans labā malā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1"/>
          <p:cNvSpPr/>
          <p:nvPr/>
        </p:nvSpPr>
        <p:spPr>
          <a:xfrm>
            <a:off x="12844800" y="0"/>
            <a:ext cx="11539200" cy="137160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ils labā malā">
  <p:cSld name="zils labā malā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3"/>
          <p:cNvSpPr/>
          <p:nvPr/>
        </p:nvSpPr>
        <p:spPr>
          <a:xfrm>
            <a:off x="12282000" y="0"/>
            <a:ext cx="12102000" cy="13716000"/>
          </a:xfrm>
          <a:prstGeom prst="rect">
            <a:avLst/>
          </a:prstGeom>
          <a:solidFill>
            <a:srgbClr val="1394D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1" name="Google Shape;41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83423" y="12366625"/>
            <a:ext cx="2413000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ils fons, logo">
  <p:cSld name="zils fons, logo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24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1394D1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4" name="Google Shape;44;p24"/>
          <p:cNvSpPr/>
          <p:nvPr/>
        </p:nvSpPr>
        <p:spPr>
          <a:xfrm>
            <a:off x="-2970000" y="10746000"/>
            <a:ext cx="5940000" cy="5940000"/>
          </a:xfrm>
          <a:prstGeom prst="ellipse">
            <a:avLst/>
          </a:prstGeom>
          <a:solidFill>
            <a:srgbClr val="195480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5" name="Google Shape;45;p24"/>
          <p:cNvSpPr/>
          <p:nvPr/>
        </p:nvSpPr>
        <p:spPr>
          <a:xfrm>
            <a:off x="21414000" y="-2970000"/>
            <a:ext cx="5940000" cy="5940000"/>
          </a:xfrm>
          <a:prstGeom prst="ellipse">
            <a:avLst/>
          </a:prstGeom>
          <a:solidFill>
            <a:srgbClr val="195480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46" name="Google Shape;4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83423" y="12366625"/>
            <a:ext cx="2413000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arkans fons, logo">
  <p:cSld name="sarkans fons, logo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5"/>
          <p:cNvSpPr/>
          <p:nvPr/>
        </p:nvSpPr>
        <p:spPr>
          <a:xfrm>
            <a:off x="0" y="0"/>
            <a:ext cx="24384001" cy="137160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9" name="Google Shape;49;p25"/>
          <p:cNvSpPr/>
          <p:nvPr/>
        </p:nvSpPr>
        <p:spPr>
          <a:xfrm>
            <a:off x="-2970000" y="10746000"/>
            <a:ext cx="5940000" cy="5940000"/>
          </a:xfrm>
          <a:prstGeom prst="ellipse">
            <a:avLst/>
          </a:prstGeom>
          <a:solidFill>
            <a:srgbClr val="BA2028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50" name="Google Shape;50;p25"/>
          <p:cNvSpPr/>
          <p:nvPr/>
        </p:nvSpPr>
        <p:spPr>
          <a:xfrm>
            <a:off x="21414000" y="-2970000"/>
            <a:ext cx="5940000" cy="5940000"/>
          </a:xfrm>
          <a:prstGeom prst="ellipse">
            <a:avLst/>
          </a:prstGeom>
          <a:solidFill>
            <a:srgbClr val="BA2028"/>
          </a:solidFill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Arial Black"/>
              <a:buNone/>
            </a:pPr>
            <a:r>
              <a:t/>
            </a:r>
            <a:endParaRPr b="0" i="0" sz="3200" u="none" cap="none" strike="noStrik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51" name="Google Shape;51;p2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1283423" y="12366625"/>
            <a:ext cx="2413000" cy="469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4.png"/><Relationship Id="rId3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slideLayout" Target="../slideLayouts/slideLayout3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5.xml"/><Relationship Id="rId11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10.xml"/><Relationship Id="rId5" Type="http://schemas.openxmlformats.org/officeDocument/2006/relationships/slideLayout" Target="../slideLayouts/slideLayout6.xml"/><Relationship Id="rId6" Type="http://schemas.openxmlformats.org/officeDocument/2006/relationships/slideLayout" Target="../slideLayouts/slideLayout7.xml"/><Relationship Id="rId7" Type="http://schemas.openxmlformats.org/officeDocument/2006/relationships/slideLayout" Target="../slideLayouts/slideLayout8.xml"/><Relationship Id="rId8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/>
          <p:nvPr/>
        </p:nvSpPr>
        <p:spPr>
          <a:xfrm>
            <a:off x="1051" y="0"/>
            <a:ext cx="24497552" cy="10404000"/>
          </a:xfrm>
          <a:prstGeom prst="rect">
            <a:avLst/>
          </a:prstGeom>
          <a:solidFill>
            <a:srgbClr val="F15A5D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Helvetica Neue"/>
              <a:buNone/>
            </a:pPr>
            <a:r>
              <a:t/>
            </a:r>
            <a:endParaRPr b="0" i="0" sz="9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7;p16"/>
          <p:cNvSpPr/>
          <p:nvPr/>
        </p:nvSpPr>
        <p:spPr>
          <a:xfrm>
            <a:off x="0" y="2304000"/>
            <a:ext cx="3454351" cy="16143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50800" lIns="50800" spcFirstLastPara="1" rIns="50800" wrap="square" tIns="508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9000"/>
              <a:buFont typeface="Helvetica Neue"/>
              <a:buNone/>
            </a:pPr>
            <a:r>
              <a:t/>
            </a:r>
            <a:endParaRPr b="0" i="0" sz="90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Image" id="8" name="Google Shape;8;p1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8532000" y="11281723"/>
            <a:ext cx="7293929" cy="1685012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Image" id="9" name="Google Shape;9;p16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18757" y="2856949"/>
            <a:ext cx="2416836" cy="47222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10;p16"/>
          <p:cNvSpPr txBox="1"/>
          <p:nvPr>
            <p:ph type="title"/>
          </p:nvPr>
        </p:nvSpPr>
        <p:spPr>
          <a:xfrm>
            <a:off x="4320000" y="2304000"/>
            <a:ext cx="18000000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Black"/>
              <a:buNone/>
              <a:defRPr b="0" i="0" sz="7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16"/>
          <p:cNvSpPr txBox="1"/>
          <p:nvPr>
            <p:ph idx="1" type="body"/>
          </p:nvPr>
        </p:nvSpPr>
        <p:spPr>
          <a:xfrm>
            <a:off x="4320000" y="5785200"/>
            <a:ext cx="180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 i="0" sz="4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" name="Google Shape;12;p16"/>
          <p:cNvSpPr txBox="1"/>
          <p:nvPr/>
        </p:nvSpPr>
        <p:spPr>
          <a:xfrm>
            <a:off x="4320000" y="6678000"/>
            <a:ext cx="18000000" cy="7632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100"/>
              <a:buFont typeface="Arial"/>
              <a:buNone/>
            </a:pPr>
            <a:r>
              <a:rPr b="0" i="1" lang="en-GB" sz="3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Lorem ipsum dolor</a:t>
            </a:r>
            <a:br>
              <a:rPr b="0" i="1" lang="en-GB" sz="3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1" lang="en-GB" sz="3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sit amet consedetuer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Relationship Id="rId4" Type="http://schemas.openxmlformats.org/officeDocument/2006/relationships/image" Target="../media/image17.png"/><Relationship Id="rId5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Relationship Id="rId5" Type="http://schemas.openxmlformats.org/officeDocument/2006/relationships/image" Target="../media/image1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"/>
          <p:cNvSpPr txBox="1"/>
          <p:nvPr/>
        </p:nvSpPr>
        <p:spPr>
          <a:xfrm>
            <a:off x="4320000" y="2189700"/>
            <a:ext cx="18000000" cy="265112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7200"/>
              <a:buFont typeface="Arial Black"/>
              <a:buNone/>
            </a:pPr>
            <a:r>
              <a:rPr b="0" i="0" lang="en-GB" sz="72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Mākoņi  un nokrišņi</a:t>
            </a:r>
            <a:endParaRPr b="0" i="0" sz="72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  <p:sp>
        <p:nvSpPr>
          <p:cNvPr id="68" name="Google Shape;68;p1"/>
          <p:cNvSpPr txBox="1"/>
          <p:nvPr/>
        </p:nvSpPr>
        <p:spPr>
          <a:xfrm>
            <a:off x="4320000" y="5785200"/>
            <a:ext cx="18000000" cy="7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Paula Januškēvica</a:t>
            </a:r>
            <a:endParaRPr b="1" i="0" sz="4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t/>
            </a:r>
            <a:endParaRPr b="1" i="0" sz="4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</a:pPr>
            <a:r>
              <a:rPr b="1" i="0" lang="en-GB" sz="4800" u="none" cap="none" strike="noStrike">
                <a:solidFill>
                  <a:schemeClr val="lt1"/>
                </a:solidFill>
                <a:latin typeface="Arial Black"/>
                <a:ea typeface="Arial Black"/>
                <a:cs typeface="Arial Black"/>
                <a:sym typeface="Arial Black"/>
              </a:rPr>
              <a:t>	Pamatskola BŪSIM</a:t>
            </a:r>
            <a:endParaRPr b="1" i="0" sz="4800" u="none" cap="none" strike="noStrike">
              <a:solidFill>
                <a:schemeClr val="lt1"/>
              </a:solidFill>
              <a:latin typeface="Arial Black"/>
              <a:ea typeface="Arial Black"/>
              <a:cs typeface="Arial Black"/>
              <a:sym typeface="Arial Black"/>
            </a:endParaRPr>
          </a:p>
          <a:p>
            <a:pPr indent="-304800" lvl="1" marL="685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GB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Second level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2" marL="1143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GB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Third level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304800" lvl="3" marL="1600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Char char="•"/>
            </a:pPr>
            <a:r>
              <a:rPr b="0" i="0" lang="en-GB" sz="4800" u="none" cap="none" strike="noStrike">
                <a:solidFill>
                  <a:schemeClr val="dk1"/>
                </a:solidFill>
                <a:latin typeface="Arial Black"/>
                <a:ea typeface="Arial Black"/>
                <a:cs typeface="Arial Black"/>
                <a:sym typeface="Arial Black"/>
              </a:rPr>
              <a:t>Fourth level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4" marL="2057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Arial"/>
              <a:buNone/>
            </a:pPr>
            <a:r>
              <a:t/>
            </a:r>
            <a:endParaRPr b="0" i="0" sz="4800" u="none" cap="none" strike="noStrike">
              <a:solidFill>
                <a:schemeClr val="dk1"/>
              </a:solidFill>
              <a:latin typeface="Arial Black"/>
              <a:ea typeface="Arial Black"/>
              <a:cs typeface="Arial Black"/>
              <a:sym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gb797e49720_0_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091553" y="1535494"/>
            <a:ext cx="14661396" cy="9637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44916" y="80801"/>
            <a:ext cx="5984304" cy="3727166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2"/>
          <p:cNvSpPr/>
          <p:nvPr/>
        </p:nvSpPr>
        <p:spPr>
          <a:xfrm>
            <a:off x="284136" y="3853190"/>
            <a:ext cx="12192000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Gubu mākoņi izskatās pēc kaudzes vai augsta kalna. 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en-GB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Latvijā tie visbiežāk novērojami vasarā.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0" name="Google Shape;80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741043" y="394304"/>
            <a:ext cx="6183824" cy="3603328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2"/>
          <p:cNvSpPr/>
          <p:nvPr/>
        </p:nvSpPr>
        <p:spPr>
          <a:xfrm>
            <a:off x="8291592" y="4107051"/>
            <a:ext cx="9996407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Gubu lietus mākoņi parasti ir tumšāki.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Bieži veidojas negaiss ar lietusgāzēm un krusu.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2" name="Google Shape;82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986567" y="5579390"/>
            <a:ext cx="5632878" cy="3673098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"/>
          <p:cNvSpPr/>
          <p:nvPr/>
        </p:nvSpPr>
        <p:spPr>
          <a:xfrm>
            <a:off x="1144916" y="9819272"/>
            <a:ext cx="10009471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Spalvu mākoņi ir augsti, spalvām līdzīgi baltas krāsas mākoņi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3185506" y="5261991"/>
            <a:ext cx="6448505" cy="423847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"/>
          <p:cNvSpPr/>
          <p:nvPr/>
        </p:nvSpPr>
        <p:spPr>
          <a:xfrm>
            <a:off x="16319500" y="9890453"/>
            <a:ext cx="6096000" cy="138499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Slāņu mākoņi veido zemu, tumšu slāni. Tiem raksturīgs apmācies laiks vai ilgstošs lietus.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"/>
          <p:cNvSpPr/>
          <p:nvPr/>
        </p:nvSpPr>
        <p:spPr>
          <a:xfrm>
            <a:off x="3735092" y="3729703"/>
            <a:ext cx="19656721" cy="107721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Nokrišņi</a:t>
            </a:r>
            <a:r>
              <a:rPr b="0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– ir viss ūdens, kurš šķidrā vai cietā veidā nokļūst uz Zemes virsmas vai arī veidojas uz tās. Lietus, migla, sniegs, sarma, krusa, rasa ir nokrišņi</a:t>
            </a:r>
            <a:r>
              <a:rPr b="0" i="0" lang="en-GB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1" name="Google Shape;91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88438" y="4821362"/>
            <a:ext cx="5144838" cy="3501228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733537" y="4926832"/>
            <a:ext cx="4989854" cy="3395758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6705191" y="4926833"/>
            <a:ext cx="4989854" cy="3395758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3"/>
          <p:cNvSpPr/>
          <p:nvPr/>
        </p:nvSpPr>
        <p:spPr>
          <a:xfrm>
            <a:off x="2972257" y="8672397"/>
            <a:ext cx="11122038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Lietus ir izplatītākais nokrišņu veids.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To veido atsevišķi ūdens pilieni.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"/>
          <p:cNvSpPr/>
          <p:nvPr/>
        </p:nvSpPr>
        <p:spPr>
          <a:xfrm>
            <a:off x="9838002" y="8826285"/>
            <a:ext cx="4443845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Sniegs veidojas, kad gaisa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temperatūra ir zem 0 °C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"/>
          <p:cNvSpPr/>
          <p:nvPr/>
        </p:nvSpPr>
        <p:spPr>
          <a:xfrm>
            <a:off x="15420092" y="8980173"/>
            <a:ext cx="872706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Krusa var veidoties vasarā, </a:t>
            </a:r>
            <a:endParaRPr b="0" i="0" sz="2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sasalstot ūdens pilieniem gubu mākoņu augšējā daļā.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Google Shape;101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59142" y="967191"/>
            <a:ext cx="6774796" cy="467419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Google Shape;102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5661980" y="1024341"/>
            <a:ext cx="6984266" cy="474102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581446" y="1024341"/>
            <a:ext cx="6757671" cy="4617042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4"/>
          <p:cNvSpPr/>
          <p:nvPr/>
        </p:nvSpPr>
        <p:spPr>
          <a:xfrm>
            <a:off x="8761708" y="6009754"/>
            <a:ext cx="12192000" cy="22467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Sarma ir nelielu ledus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gabaliņu veidošanās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uz zemes un dažādām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virsmām (maziem zariem,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vadiem u. c.).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4"/>
          <p:cNvSpPr/>
          <p:nvPr/>
        </p:nvSpPr>
        <p:spPr>
          <a:xfrm>
            <a:off x="15233938" y="6524786"/>
            <a:ext cx="12192000" cy="156966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Migla ir sīku ūdens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pilienu uzkrāšanās gaisa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en-GB" sz="3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zemākajos slāņos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4"/>
          <p:cNvSpPr/>
          <p:nvPr/>
        </p:nvSpPr>
        <p:spPr>
          <a:xfrm>
            <a:off x="1694482" y="6165503"/>
            <a:ext cx="12192000" cy="267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Rasa ir sīki ūdens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pilieniņi, kas veidojas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uz Zemes virsmas vai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augiem. Tā veidojas, ja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zeme ir auksta, bet gaiss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GB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siltāks.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 txBox="1"/>
          <p:nvPr/>
        </p:nvSpPr>
        <p:spPr>
          <a:xfrm>
            <a:off x="1735810" y="1565329"/>
            <a:ext cx="12662115" cy="41549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Kā mēra nokrišņus?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0" i="0" lang="en-GB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mm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Google Shape;112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53925" y="2868451"/>
            <a:ext cx="14141403" cy="813534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age" id="117" name="Google Shape;11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545036" y="11224573"/>
            <a:ext cx="7293929" cy="1685012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/>
          <p:nvPr/>
        </p:nvSpPr>
        <p:spPr>
          <a:xfrm>
            <a:off x="7164000" y="3312000"/>
            <a:ext cx="10286470" cy="204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50800" lIns="50800" spcFirstLastPara="1" rIns="50800" wrap="square" tIns="50800">
            <a:spAutoFit/>
          </a:bodyPr>
          <a:lstStyle/>
          <a:p>
            <a:pPr indent="0" lvl="0" marL="0" marR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5800"/>
              <a:buFont typeface="Arial Black"/>
              <a:buNone/>
            </a:pPr>
            <a:r>
              <a:rPr b="1" i="0" lang="en-GB" sz="15800" u="none" cap="none" strike="noStrike">
                <a:solidFill>
                  <a:srgbClr val="FFFFFF"/>
                </a:solidFill>
                <a:latin typeface="Arial Black"/>
                <a:ea typeface="Arial Black"/>
                <a:cs typeface="Arial Black"/>
                <a:sym typeface="Arial Black"/>
              </a:rPr>
              <a:t>PALDIES!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Titullapa">
  <a:themeElements>
    <a:clrScheme name="skola2030 1">
      <a:dk1>
        <a:srgbClr val="F05A5D"/>
      </a:dk1>
      <a:lt1>
        <a:srgbClr val="FFFFFF"/>
      </a:lt1>
      <a:dk2>
        <a:srgbClr val="1294D0"/>
      </a:dk2>
      <a:lt2>
        <a:srgbClr val="059B8B"/>
      </a:lt2>
      <a:accent1>
        <a:srgbClr val="19537F"/>
      </a:accent1>
      <a:accent2>
        <a:srgbClr val="B92028"/>
      </a:accent2>
      <a:accent3>
        <a:srgbClr val="6DC8BA"/>
      </a:accent3>
      <a:accent4>
        <a:srgbClr val="414041"/>
      </a:accent4>
      <a:accent5>
        <a:srgbClr val="5B9BD5"/>
      </a:accent5>
      <a:accent6>
        <a:srgbClr val="531D5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skola2030">
      <a:dk1>
        <a:srgbClr val="F05A5D"/>
      </a:dk1>
      <a:lt1>
        <a:srgbClr val="059B8B"/>
      </a:lt1>
      <a:dk2>
        <a:srgbClr val="1294D0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2021-01-19T07:03:58Z</dcterms:created>
  <dc:creator>Microsoft Office User</dc:creator>
</cp:coreProperties>
</file>